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85" r:id="rId3"/>
    <p:sldId id="279" r:id="rId4"/>
    <p:sldId id="278" r:id="rId5"/>
    <p:sldId id="328" r:id="rId6"/>
    <p:sldId id="282" r:id="rId7"/>
    <p:sldId id="288" r:id="rId8"/>
    <p:sldId id="283" r:id="rId9"/>
    <p:sldId id="286" r:id="rId10"/>
    <p:sldId id="289" r:id="rId11"/>
    <p:sldId id="292" r:id="rId12"/>
    <p:sldId id="290" r:id="rId13"/>
    <p:sldId id="293" r:id="rId14"/>
    <p:sldId id="294" r:id="rId15"/>
    <p:sldId id="306" r:id="rId16"/>
    <p:sldId id="307" r:id="rId17"/>
    <p:sldId id="320" r:id="rId18"/>
    <p:sldId id="295" r:id="rId19"/>
    <p:sldId id="308" r:id="rId20"/>
    <p:sldId id="309" r:id="rId21"/>
    <p:sldId id="314" r:id="rId22"/>
    <p:sldId id="311" r:id="rId23"/>
    <p:sldId id="310" r:id="rId24"/>
    <p:sldId id="327" r:id="rId25"/>
    <p:sldId id="261" r:id="rId26"/>
    <p:sldId id="321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18"/>
    <a:srgbClr val="CF533B"/>
    <a:srgbClr val="BE9D78"/>
    <a:srgbClr val="B7926A"/>
    <a:srgbClr val="E3D7D3"/>
    <a:srgbClr val="4D4D4D"/>
    <a:srgbClr val="C73A01"/>
    <a:srgbClr val="671E01"/>
    <a:srgbClr val="BC4C00"/>
    <a:srgbClr val="4321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60" autoAdjust="0"/>
    <p:restoredTop sz="96752" autoAdjust="0"/>
  </p:normalViewPr>
  <p:slideViewPr>
    <p:cSldViewPr>
      <p:cViewPr>
        <p:scale>
          <a:sx n="90" d="100"/>
          <a:sy n="90" d="100"/>
        </p:scale>
        <p:origin x="-1983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\Documents\&#1054;&#1054;&#1054;&#1048;&#1041;&#1056;&#1057;\&#1052;&#1048;&#1064;&#1040;\&#1044;&#1080;&#1072;&#1075;&#1088;&#1072;&#1084;&#1084;&#1099;%20&#1052;&#1060;&#1062;%20&#1086;&#1073;&#1091;&#1095;&#1077;&#1085;&#1080;&#1077;xl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5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8055236708754739E-2"/>
          <c:y val="8.1523202966015243E-2"/>
          <c:w val="0.72956587912213766"/>
          <c:h val="0.71622992431665689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rgbClr val="B7926A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CF533B"/>
              </a:solidFill>
            </c:spPr>
          </c:dPt>
          <c:dPt>
            <c:idx val="4"/>
            <c:spPr>
              <a:solidFill>
                <a:srgbClr val="4C2618"/>
              </a:solidFill>
            </c:spPr>
          </c:dPt>
          <c:dLbls>
            <c:dLbl>
              <c:idx val="0"/>
              <c:layout>
                <c:manualLayout>
                  <c:x val="-3.8181780005039356E-2"/>
                  <c:y val="0.4654556049840447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462000"/>
                        </a:solidFill>
                      </a:rPr>
                      <a:t>Обязательно рекомендую</a:t>
                    </a:r>
                    <a:r>
                      <a:rPr lang="ru-RU" sz="1400" b="1" dirty="0">
                        <a:solidFill>
                          <a:srgbClr val="462000"/>
                        </a:solidFill>
                      </a:rPr>
                      <a:t>
</a:t>
                    </a:r>
                    <a:r>
                      <a:rPr lang="ru-RU" sz="2000" b="1" dirty="0">
                        <a:solidFill>
                          <a:srgbClr val="CF533B"/>
                        </a:solidFill>
                        <a:latin typeface="Arial" pitchFamily="34" charset="0"/>
                        <a:cs typeface="Arial" pitchFamily="34" charset="0"/>
                      </a:rPr>
                      <a:t>46%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1.2498229021647931E-2"/>
                  <c:y val="8.2561101934543555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462000"/>
                        </a:solidFill>
                      </a:rPr>
                      <a:t>Нет, не стал бы</a:t>
                    </a:r>
                    <a:r>
                      <a:rPr lang="ru-RU" sz="1400" b="1" dirty="0">
                        <a:solidFill>
                          <a:srgbClr val="462000"/>
                        </a:solidFill>
                      </a:rPr>
                      <a:t>
</a:t>
                    </a:r>
                    <a:r>
                      <a:rPr lang="ru-RU" sz="2000" b="1" dirty="0">
                        <a:solidFill>
                          <a:srgbClr val="CF533B"/>
                        </a:solidFill>
                        <a:latin typeface="Arial" pitchFamily="34" charset="0"/>
                        <a:cs typeface="Arial" pitchFamily="34" charset="0"/>
                      </a:rPr>
                      <a:t>1%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4.4447668261324874E-2"/>
                  <c:y val="3.851801562193795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462000"/>
                        </a:solidFill>
                      </a:rPr>
                      <a:t>Скорее не стал бы</a:t>
                    </a:r>
                    <a:r>
                      <a:rPr lang="ru-RU" sz="1400" b="1" dirty="0">
                        <a:solidFill>
                          <a:srgbClr val="462000"/>
                        </a:solidFill>
                      </a:rPr>
                      <a:t>
</a:t>
                    </a:r>
                    <a:r>
                      <a:rPr lang="ru-RU" sz="2000" b="1" dirty="0">
                        <a:solidFill>
                          <a:srgbClr val="CF533B"/>
                        </a:solidFill>
                        <a:latin typeface="Arial" pitchFamily="34" charset="0"/>
                        <a:cs typeface="Arial" pitchFamily="34" charset="0"/>
                      </a:rPr>
                      <a:t>4%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-1.097412717278896E-2"/>
                  <c:y val="2.87606036003246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462000"/>
                        </a:solidFill>
                      </a:rPr>
                      <a:t>Нет ответа</a:t>
                    </a:r>
                    <a:r>
                      <a:rPr lang="ru-RU" sz="1400" b="1" dirty="0">
                        <a:solidFill>
                          <a:srgbClr val="462000"/>
                        </a:solidFill>
                      </a:rPr>
                      <a:t>
</a:t>
                    </a:r>
                    <a:r>
                      <a:rPr lang="ru-RU" sz="2000" b="1" dirty="0">
                        <a:solidFill>
                          <a:srgbClr val="CF533B"/>
                        </a:solidFill>
                        <a:latin typeface="Arial" pitchFamily="34" charset="0"/>
                        <a:cs typeface="Arial" pitchFamily="34" charset="0"/>
                      </a:rPr>
                      <a:t>5%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0"/>
                  <c:y val="0.4829926744380793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462000"/>
                        </a:solidFill>
                      </a:rPr>
                      <a:t>Скорее да, чем нет</a:t>
                    </a:r>
                    <a:r>
                      <a:rPr lang="ru-RU" sz="1400" b="1" dirty="0">
                        <a:solidFill>
                          <a:srgbClr val="462000"/>
                        </a:solidFill>
                      </a:rPr>
                      <a:t>
</a:t>
                    </a:r>
                    <a:r>
                      <a:rPr lang="ru-RU" sz="2000" b="1" dirty="0">
                        <a:solidFill>
                          <a:srgbClr val="CF533B"/>
                        </a:solidFill>
                        <a:latin typeface="Arial" pitchFamily="34" charset="0"/>
                        <a:cs typeface="Arial" pitchFamily="34" charset="0"/>
                      </a:rPr>
                      <a:t>44%</a:t>
                    </a:r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CatName val="1"/>
            <c:showPercent val="1"/>
          </c:dLbls>
          <c:cat>
            <c:strRef>
              <c:f>Лист4!$B$106:$B$110</c:f>
              <c:strCache>
                <c:ptCount val="5"/>
                <c:pt idx="0">
                  <c:v>Обязательно рекомендую</c:v>
                </c:pt>
                <c:pt idx="1">
                  <c:v>Нет, не стал бы</c:v>
                </c:pt>
                <c:pt idx="2">
                  <c:v>Скорее не стал бы</c:v>
                </c:pt>
                <c:pt idx="3">
                  <c:v>Нет ответа</c:v>
                </c:pt>
                <c:pt idx="4">
                  <c:v>Скорее да, чем нет</c:v>
                </c:pt>
              </c:strCache>
            </c:strRef>
          </c:cat>
          <c:val>
            <c:numRef>
              <c:f>Лист4!$C$106:$C$110</c:f>
              <c:numCache>
                <c:formatCode>0.0</c:formatCode>
                <c:ptCount val="5"/>
                <c:pt idx="0">
                  <c:v>46.4</c:v>
                </c:pt>
                <c:pt idx="1">
                  <c:v>1</c:v>
                </c:pt>
                <c:pt idx="2">
                  <c:v>3.7</c:v>
                </c:pt>
                <c:pt idx="3">
                  <c:v>5.2</c:v>
                </c:pt>
                <c:pt idx="4">
                  <c:v>43.7</c:v>
                </c:pt>
              </c:numCache>
            </c:numRef>
          </c:val>
        </c:ser>
        <c:dLbls>
          <c:showVal val="1"/>
        </c:dLbls>
      </c:pie3DChart>
      <c:spPr>
        <a:noFill/>
      </c:spPr>
    </c:plotArea>
    <c:plotVisOnly val="1"/>
  </c:chart>
  <c:spPr>
    <a:noFill/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b="0">
                <a:solidFill>
                  <a:srgbClr val="4C261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50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4C261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E5044"/>
              </a:buClr>
              <a:buFont typeface="Wingdings" pitchFamily="2" charset="2"/>
              <a:buChar char="q"/>
              <a:defRPr>
                <a:solidFill>
                  <a:srgbClr val="432115"/>
                </a:solidFill>
              </a:defRPr>
            </a:lvl1pPr>
            <a:lvl2pPr>
              <a:buClr>
                <a:srgbClr val="EE5044"/>
              </a:buClr>
              <a:buFont typeface="Wingdings" pitchFamily="2" charset="2"/>
              <a:buChar char="§"/>
              <a:defRPr>
                <a:solidFill>
                  <a:srgbClr val="432115"/>
                </a:solidFill>
              </a:defRPr>
            </a:lvl2pPr>
            <a:lvl3pPr>
              <a:defRPr>
                <a:solidFill>
                  <a:srgbClr val="432115"/>
                </a:solidFill>
              </a:defRPr>
            </a:lvl3pPr>
            <a:lvl4pPr>
              <a:defRPr>
                <a:solidFill>
                  <a:srgbClr val="432115"/>
                </a:solidFill>
              </a:defRPr>
            </a:lvl4pPr>
            <a:lvl5pPr>
              <a:defRPr>
                <a:solidFill>
                  <a:srgbClr val="432115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8295-FA24-4EE4-B20D-1E0C2D174C0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FF26A-AAEC-48B2-8E0E-802FF0F1A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43211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5044"/>
        </a:buClr>
        <a:buFont typeface="Wingdings" pitchFamily="2" charset="2"/>
        <a:buChar char="q"/>
        <a:defRPr sz="3200" kern="1200">
          <a:solidFill>
            <a:srgbClr val="4C261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5044"/>
        </a:buClr>
        <a:buFont typeface="Wingdings" pitchFamily="2" charset="2"/>
        <a:buChar char="§"/>
        <a:defRPr sz="2800" kern="1200">
          <a:solidFill>
            <a:srgbClr val="4C261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261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261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C261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3.png"/><Relationship Id="rId9" Type="http://schemas.openxmlformats.org/officeDocument/2006/relationships/image" Target="../media/image32.jpe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37.jpeg"/><Relationship Id="rId12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6.png"/><Relationship Id="rId10" Type="http://schemas.openxmlformats.org/officeDocument/2006/relationships/image" Target="../media/image40.jpeg"/><Relationship Id="rId4" Type="http://schemas.openxmlformats.org/officeDocument/2006/relationships/image" Target="../media/image23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61.pn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5.png"/><Relationship Id="rId9" Type="http://schemas.openxmlformats.org/officeDocument/2006/relationships/image" Target="../media/image66.jpeg"/><Relationship Id="rId1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-\Documents\ОООИБРС\МИША\элементы презентации\многоуг фоновый коричневый4.png"/>
          <p:cNvPicPr>
            <a:picLocks noChangeAspect="1" noChangeArrowheads="1"/>
          </p:cNvPicPr>
          <p:nvPr/>
        </p:nvPicPr>
        <p:blipFill>
          <a:blip r:embed="rId2" cstate="print"/>
          <a:srcRect r="3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-\Documents\ОООИБРС\МИША\элементы презентации\многоуг фоновый крас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962"/>
            <a:ext cx="9144000" cy="626903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86322"/>
            <a:ext cx="7429552" cy="1285884"/>
          </a:xfrm>
        </p:spPr>
        <p:txBody>
          <a:bodyPr>
            <a:noAutofit/>
          </a:bodyPr>
          <a:lstStyle/>
          <a:p>
            <a:pPr algn="l">
              <a:spcAft>
                <a:spcPts val="1800"/>
              </a:spcAft>
            </a:pPr>
            <a:r>
              <a:rPr lang="ru-RU" sz="1200" dirty="0" smtClean="0">
                <a:solidFill>
                  <a:schemeClr val="bg2"/>
                </a:solidFill>
              </a:rPr>
              <a:t>Государственное автономное учреждение Самарской области  </a:t>
            </a:r>
            <a:br>
              <a:rPr lang="ru-RU" sz="1200" dirty="0" smtClean="0">
                <a:solidFill>
                  <a:schemeClr val="bg2"/>
                </a:solidFill>
              </a:rPr>
            </a:br>
            <a:r>
              <a:rPr lang="ru-RU" sz="1200" dirty="0" smtClean="0">
                <a:solidFill>
                  <a:schemeClr val="bg2"/>
                </a:solidFill>
              </a:rPr>
              <a:t>«Уполномоченный многофункциональный центр предоставления </a:t>
            </a:r>
            <a:br>
              <a:rPr lang="ru-RU" sz="1200" dirty="0" smtClean="0">
                <a:solidFill>
                  <a:schemeClr val="bg2"/>
                </a:solidFill>
              </a:rPr>
            </a:br>
            <a:r>
              <a:rPr lang="ru-RU" sz="1200" dirty="0" smtClean="0">
                <a:solidFill>
                  <a:schemeClr val="bg2"/>
                </a:solidFill>
              </a:rPr>
              <a:t>государственных и муниципальных услуг Самарской области»</a:t>
            </a:r>
          </a:p>
          <a:p>
            <a:pPr lvl="0" algn="l">
              <a:spcAft>
                <a:spcPts val="1800"/>
              </a:spcAft>
            </a:pPr>
            <a:r>
              <a:rPr lang="ru-RU" sz="1200" dirty="0" smtClean="0">
                <a:solidFill>
                  <a:schemeClr val="bg2"/>
                </a:solidFill>
              </a:rPr>
              <a:t>Центр гуманитарных технологий и исследований </a:t>
            </a:r>
            <a:br>
              <a:rPr lang="ru-RU" sz="1200" dirty="0" smtClean="0">
                <a:solidFill>
                  <a:schemeClr val="bg2"/>
                </a:solidFill>
              </a:rPr>
            </a:br>
            <a:r>
              <a:rPr lang="ru-RU" sz="1200" dirty="0" smtClean="0">
                <a:solidFill>
                  <a:schemeClr val="bg2"/>
                </a:solidFill>
              </a:rPr>
              <a:t>«Социальная Механика»</a:t>
            </a:r>
            <a:endParaRPr lang="ru-RU" sz="1200" b="1" dirty="0">
              <a:solidFill>
                <a:srgbClr val="4C261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User-\Documents\ОООИБРС\МИША\элементы презентации\угол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69975" cy="884238"/>
          </a:xfrm>
          <a:prstGeom prst="rect">
            <a:avLst/>
          </a:prstGeom>
          <a:noFill/>
        </p:spPr>
      </p:pic>
      <p:pic>
        <p:nvPicPr>
          <p:cNvPr id="2053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668583" cy="108913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2492896"/>
            <a:ext cx="721523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«Психологическая подготовка 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специалистов МФЦ Самарской области, 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осуществляющих консультирование и информирование заявителей, прием и выдачу документов при оказании 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9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г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осударственных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и </a:t>
            </a:r>
            <a:r>
              <a:rPr lang="ru-RU" sz="1900" dirty="0" smtClean="0">
                <a:solidFill>
                  <a:srgbClr val="4C2618"/>
                </a:solidFill>
              </a:rPr>
              <a:t>муниципальных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услуг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300192" y="6381328"/>
            <a:ext cx="1700832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EE504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САМАРА  2016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socmech.ru/import/i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0000" y="1428736"/>
            <a:ext cx="1500166" cy="258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Профиль компетенций сотрудника МФЦ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Проектирование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1643050"/>
          <a:ext cx="8001056" cy="4386882"/>
        </p:xfrm>
        <a:graphic>
          <a:graphicData uri="http://schemas.openxmlformats.org/drawingml/2006/table">
            <a:tbl>
              <a:tblPr>
                <a:effectLst>
                  <a:outerShdw dist="50800" dir="2700000" algn="tl" rotWithShape="0">
                    <a:srgbClr val="CF533B">
                      <a:alpha val="90000"/>
                    </a:srgbClr>
                  </a:outerShdw>
                </a:effectLst>
              </a:tblPr>
              <a:tblGrid>
                <a:gridCol w="1869405"/>
                <a:gridCol w="613165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Компетенция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3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Показатель сформированности компетенции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33B"/>
                    </a:solidFill>
                  </a:tcPr>
                </a:tc>
              </a:tr>
              <a:tr h="166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Принимает </a:t>
                      </a:r>
                      <a:r>
                        <a:rPr lang="en-US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/>
                      </a:r>
                      <a:br>
                        <a:rPr lang="en-US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пакет документов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D7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Выполнены требования регламента оказания услуги к процедуре оказания услуги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Оценка комплектности и/или содержания пакета документов соответствует требованиям регламента оказания услуги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Вывод по оценке комплектности пакета документов доведен до заявителя 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Заявителю выдана расписка о принятом пакете документов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До заявителя доведен порядок действий при получении результата оказания услуги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Время, затраченное на оказание услуги, соответствует объему оказываемой услуги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Манера общения доброжелательная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Информация доведена до заявителя доступным языком</a:t>
                      </a:r>
                    </a:p>
                  </a:txBody>
                  <a:tcPr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9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Выдает </a:t>
                      </a:r>
                      <a:r>
                        <a:rPr lang="en-US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/>
                      </a:r>
                      <a:br>
                        <a:rPr lang="en-US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пакет документов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D7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baseline="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Р</a:t>
                      </a: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езультат оказания услуги предоставлен заявителю</a:t>
                      </a:r>
                    </a:p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Документ о получении заявителем результата оказания услуги соответствует требованиям</a:t>
                      </a:r>
                    </a:p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Манера общения доброжелательная</a:t>
                      </a:r>
                    </a:p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Информация доведена до заявителя доступным языком</a:t>
                      </a:r>
                    </a:p>
                  </a:txBody>
                  <a:tcPr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Консультирует </a:t>
                      </a:r>
                      <a:r>
                        <a:rPr lang="en-US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/>
                      </a:r>
                      <a:br>
                        <a:rPr lang="en-US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D7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Выяснен запрос заявителя на получение консультации / услуги</a:t>
                      </a:r>
                    </a:p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Заявителю предоставлена информация об услуге / порядке получения услуги</a:t>
                      </a:r>
                    </a:p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Информация об услуге / порядке получения услуги соответствует запросу заявителя </a:t>
                      </a:r>
                    </a:p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Манера общения доброжелательная</a:t>
                      </a:r>
                    </a:p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Информация доведена до заявителя доступным языком</a:t>
                      </a:r>
                    </a:p>
                  </a:txBody>
                  <a:tcPr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Готовит пакет документов к отправке в орган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D7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Пакет документов сформирован в соответствии с требованиями регламента об оказании соответствующей услуги</a:t>
                      </a:r>
                    </a:p>
                  </a:txBody>
                  <a:tcPr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1472" y="1285860"/>
            <a:ext cx="80010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sz="17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Требования к профессиональным компетенциям</a:t>
            </a:r>
          </a:p>
        </p:txBody>
      </p:sp>
      <p:pic>
        <p:nvPicPr>
          <p:cNvPr id="9" name="Picture 2" descr="http://www.socmech.ru/import/i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429396"/>
            <a:ext cx="1628762" cy="2803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472" y="6429396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pic>
        <p:nvPicPr>
          <p:cNvPr id="16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1928803"/>
          <a:ext cx="8001056" cy="3286147"/>
        </p:xfrm>
        <a:graphic>
          <a:graphicData uri="http://schemas.openxmlformats.org/drawingml/2006/table">
            <a:tbl>
              <a:tblPr>
                <a:effectLst>
                  <a:outerShdw dist="50800" dir="2700000" algn="tl" rotWithShape="0">
                    <a:srgbClr val="CF533B">
                      <a:alpha val="90000"/>
                    </a:srgbClr>
                  </a:outerShdw>
                </a:effectLst>
              </a:tblPr>
              <a:tblGrid>
                <a:gridCol w="1869405"/>
                <a:gridCol w="6131651"/>
              </a:tblGrid>
              <a:tr h="320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Компетенция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3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Показатель сформированности компетенции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33B"/>
                    </a:solidFill>
                  </a:tcPr>
                </a:tc>
              </a:tr>
              <a:tr h="10415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Информационная компетенция: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извлечение и первичная обработка информации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D7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Извлекает информацию по двум и более основаниям из одного или нескольких источников, содержащих информацию, прямо и косвенно соответствующую задаче информационного поиска \ избыточную информацию \ противопоставляемую или противоречивую информацию и систематизирует ее в рамках заданной структуры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Информационная компетенция: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обработка информации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D7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Делает вывод об объектах, процессах, явлениях на основе сравнительного анализа информации о них по заданным критериям или на основе заданных посылок и \ или приводит аргументы в поддержку вывода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28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Коммуникативная компетенция (восприятие информации на слух, ведение диалога)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D7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Извлекает из устной речи (монолог, диалог, дискуссия) требуемое содержание фактической информации и логические связи, организующие эту информацию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C2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1472" y="1500174"/>
            <a:ext cx="80010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sz="17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Требования к общим компетенциям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5572140"/>
            <a:ext cx="821537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Дополнительные требования </a:t>
            </a:r>
          </a:p>
          <a:p>
            <a:pPr marR="0" lvl="0" indent="0" fontAlgn="base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Стрессоустойчивость,  внимание,  способность быстро переключаться с одного содержания / вида деятельности на другой </a:t>
            </a:r>
          </a:p>
        </p:txBody>
      </p:sp>
      <p:pic>
        <p:nvPicPr>
          <p:cNvPr id="11" name="Picture 2" descr="http://www.socmech.ru/import/i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6429396"/>
            <a:ext cx="1628762" cy="28036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1472" y="6429396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pic>
        <p:nvPicPr>
          <p:cNvPr id="16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71472" y="142852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Профиль компетенций сотрудника МФЦ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Проектирование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-\Documents\ОООИБРС\МИША\картинки\3250060320023502304.jpg"/>
          <p:cNvPicPr>
            <a:picLocks noChangeAspect="1" noChangeArrowheads="1"/>
          </p:cNvPicPr>
          <p:nvPr/>
        </p:nvPicPr>
        <p:blipFill>
          <a:blip r:embed="rId2" cstate="print"/>
          <a:srcRect t="3319" b="20633"/>
          <a:stretch>
            <a:fillRect/>
          </a:stretch>
        </p:blipFill>
        <p:spPr bwMode="auto">
          <a:xfrm>
            <a:off x="428596" y="3714752"/>
            <a:ext cx="4832615" cy="2448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728" y="1571612"/>
            <a:ext cx="7429552" cy="328614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14290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Конструкция программы обучения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Проектирование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785926"/>
            <a:ext cx="6843040" cy="2911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  <a:defRPr/>
            </a:pPr>
            <a:r>
              <a:rPr lang="ru-RU" b="1" dirty="0" smtClean="0">
                <a:solidFill>
                  <a:srgbClr val="4C2618"/>
                </a:solidFill>
              </a:rPr>
              <a:t>Модуль «Эффективная коммуникация» </a:t>
            </a:r>
          </a:p>
          <a:p>
            <a:pPr marL="542925" lvl="0" indent="-361950"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Умение проводить позиционный анализ в коммуникации</a:t>
            </a:r>
          </a:p>
          <a:p>
            <a:pPr marL="542925" lvl="0" indent="-361950"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Освоение приемов активного слушания</a:t>
            </a:r>
          </a:p>
          <a:p>
            <a:pPr marL="542925" lvl="0" indent="-361950"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Умение выделять запрос клиента на основании ключевых слов</a:t>
            </a:r>
          </a:p>
          <a:p>
            <a:pPr marL="542925" lvl="0" indent="-361950"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Навыки задавать вопросы на выявление потребности заявителя</a:t>
            </a:r>
          </a:p>
          <a:p>
            <a:pPr marL="542925" lvl="0" indent="-361950"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Умения трансформировать коммуникативное высказывание в соответствии с возможностями клиента в восприятии информации</a:t>
            </a:r>
          </a:p>
          <a:p>
            <a:pPr marL="542925" lvl="0" indent="-361950"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Навыки получения обратной связи от заявителя</a:t>
            </a:r>
          </a:p>
          <a:p>
            <a:pPr marL="542925" lvl="0" indent="-361950"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Умение корректно прекращать диалог, не имеющий </a:t>
            </a:r>
            <a:br>
              <a:rPr lang="ru-RU" sz="1400" dirty="0" smtClean="0">
                <a:solidFill>
                  <a:srgbClr val="432115"/>
                </a:solidFill>
              </a:rPr>
            </a:br>
            <a:r>
              <a:rPr lang="ru-RU" sz="1400" dirty="0" smtClean="0">
                <a:solidFill>
                  <a:srgbClr val="432115"/>
                </a:solidFill>
              </a:rPr>
              <a:t>отношения к теме</a:t>
            </a:r>
          </a:p>
        </p:txBody>
      </p:sp>
      <p:pic>
        <p:nvPicPr>
          <p:cNvPr id="11" name="Picture 2" descr="http://www.socmech.ru/import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396"/>
            <a:ext cx="1628762" cy="2803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5572140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600" b="1" dirty="0" smtClean="0">
                <a:solidFill>
                  <a:srgbClr val="CF533B"/>
                </a:solidFill>
              </a:rPr>
              <a:t>14 академических 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600" b="1" dirty="0" smtClean="0">
                <a:solidFill>
                  <a:srgbClr val="CF533B"/>
                </a:solidFill>
              </a:rPr>
              <a:t>часов</a:t>
            </a:r>
          </a:p>
        </p:txBody>
      </p:sp>
      <p:pic>
        <p:nvPicPr>
          <p:cNvPr id="14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-\Documents\ОООИБРС\МИША\картинки\1419306748.0268.56781696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488" y="1357298"/>
            <a:ext cx="5977124" cy="39867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643182"/>
            <a:ext cx="7143800" cy="335758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14290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Конструкция программы обучения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Проектирование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786058"/>
            <a:ext cx="69144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b="1" dirty="0" smtClean="0">
                <a:solidFill>
                  <a:srgbClr val="432115"/>
                </a:solidFill>
              </a:rPr>
              <a:t>Модуль  «Техники </a:t>
            </a:r>
            <a:r>
              <a:rPr lang="ru-RU" b="1" dirty="0" err="1" smtClean="0">
                <a:solidFill>
                  <a:srgbClr val="432115"/>
                </a:solidFill>
              </a:rPr>
              <a:t>саморегуляции</a:t>
            </a:r>
            <a:r>
              <a:rPr lang="ru-RU" b="1" dirty="0" smtClean="0">
                <a:solidFill>
                  <a:srgbClr val="432115"/>
                </a:solidFill>
              </a:rPr>
              <a:t>» 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432115"/>
                </a:solidFill>
              </a:rPr>
              <a:t>Навыки вербализации словесного обозначения собственного настроения / состояния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432115"/>
                </a:solidFill>
              </a:rPr>
              <a:t>Навыки толерантности к непривычному поведению, формам высказываний, мнению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432115"/>
                </a:solidFill>
              </a:rPr>
              <a:t>Умения использовать физическую нагрузку как способ снятия эмоционального напряжения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432115"/>
                </a:solidFill>
              </a:rPr>
              <a:t>Освоение приемов смены отношения к клиенту как к «агрессору» на положительное отношение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432115"/>
                </a:solidFill>
              </a:rPr>
              <a:t>Умение пользоваться аутогенной тренировкой, техники минимизации, техники телесно-ориентированной терапии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432115"/>
                </a:solidFill>
              </a:rPr>
              <a:t>Навыки оценки применимости техник </a:t>
            </a:r>
            <a:r>
              <a:rPr lang="ru-RU" sz="1400" dirty="0" err="1" smtClean="0">
                <a:solidFill>
                  <a:srgbClr val="432115"/>
                </a:solidFill>
              </a:rPr>
              <a:t>саморегуляции</a:t>
            </a:r>
            <a:endParaRPr lang="ru-RU" sz="1400" dirty="0" smtClean="0">
              <a:solidFill>
                <a:srgbClr val="432115"/>
              </a:solidFill>
            </a:endParaRPr>
          </a:p>
        </p:txBody>
      </p:sp>
      <p:pic>
        <p:nvPicPr>
          <p:cNvPr id="11" name="Picture 2" descr="http://www.socmech.ru/import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396"/>
            <a:ext cx="1628762" cy="2803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928802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600" b="1" dirty="0" smtClean="0">
                <a:solidFill>
                  <a:srgbClr val="CF533B"/>
                </a:solidFill>
              </a:rPr>
              <a:t>12 академических часов</a:t>
            </a:r>
          </a:p>
        </p:txBody>
      </p:sp>
      <p:pic>
        <p:nvPicPr>
          <p:cNvPr id="14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85728"/>
            <a:ext cx="1714512" cy="69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-\Documents\ОООИБРС\МИША\картинки\mfc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890110" y="1357298"/>
            <a:ext cx="4934351" cy="24767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428868"/>
            <a:ext cx="7962108" cy="3786214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14290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Конструкция программы обучения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Проектирование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6838" y="2571744"/>
            <a:ext cx="7635128" cy="364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b="1" dirty="0" smtClean="0">
                <a:solidFill>
                  <a:srgbClr val="432115"/>
                </a:solidFill>
              </a:rPr>
              <a:t>Модуль  «Работа с трудным клиентом» 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Навыки рефлексии проблем взаимодействия с трудными клиентами, стереотипов, возможных ошибок восприятия клиентов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Навыки рефлексии своей стратегии в конфликтных ситуациях 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Работа с осознанием своих ресурсов, личной ответственности за разрешение конфликта с любыми типами клиентов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Освоение способов конструктивного взаимодействия,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Умение работать с техниками «внешнее согласие», «испорченная пластинка», техниками снижения конфронтации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Умение отделить информационную составляющую коммуникации от эмоциональной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Отношение к  жалобе как к ценному элементу обратной связи с клиентом</a:t>
            </a:r>
          </a:p>
          <a:p>
            <a:pPr marL="542925" indent="-361950">
              <a:spcAft>
                <a:spcPts val="300"/>
              </a:spcAft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32115"/>
                </a:solidFill>
              </a:rPr>
              <a:t>Формирование представления, что и трудных клиентов нужно и возможно превращать в партнеров</a:t>
            </a:r>
          </a:p>
        </p:txBody>
      </p:sp>
      <p:pic>
        <p:nvPicPr>
          <p:cNvPr id="11" name="Picture 2" descr="http://www.socmech.ru/import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396"/>
            <a:ext cx="1628762" cy="2803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2524" y="1928802"/>
            <a:ext cx="314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600" b="1" dirty="0" smtClean="0">
                <a:solidFill>
                  <a:srgbClr val="CF533B"/>
                </a:solidFill>
              </a:rPr>
              <a:t>14 академических часов</a:t>
            </a:r>
          </a:p>
        </p:txBody>
      </p:sp>
      <p:pic>
        <p:nvPicPr>
          <p:cNvPr id="16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85728"/>
            <a:ext cx="1714512" cy="69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User-\Documents\ОООИБРС\МИША\элементы презентации\фон4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286248" y="2000240"/>
            <a:ext cx="4363921" cy="3672000"/>
          </a:xfrm>
          <a:prstGeom prst="rect">
            <a:avLst/>
          </a:prstGeom>
          <a:noFill/>
        </p:spPr>
      </p:pic>
      <p:pic>
        <p:nvPicPr>
          <p:cNvPr id="17" name="Picture 3" descr="C:\Users\User-\Documents\ОООИБРС\МИША\элементы презентации\прямоуг красн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94804"/>
            <a:ext cx="3976714" cy="3672000"/>
          </a:xfrm>
          <a:prstGeom prst="rect">
            <a:avLst/>
          </a:prstGeom>
          <a:noFill/>
          <a:effectLst/>
        </p:spPr>
      </p:pic>
      <p:pic>
        <p:nvPicPr>
          <p:cNvPr id="16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3116"/>
            <a:ext cx="7704000" cy="3348000"/>
          </a:xfrm>
          <a:prstGeom prst="rect">
            <a:avLst/>
          </a:prstGeom>
          <a:noFill/>
        </p:spPr>
      </p:pic>
      <p:pic>
        <p:nvPicPr>
          <p:cNvPr id="3" name="Picture 6" descr="группа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285992"/>
            <a:ext cx="2071702" cy="13811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42852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Процесс обучения</a:t>
            </a:r>
          </a:p>
        </p:txBody>
      </p:sp>
      <p:pic>
        <p:nvPicPr>
          <p:cNvPr id="2" name="Picture 5" descr="Группа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786190"/>
            <a:ext cx="117715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группа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3786189"/>
            <a:ext cx="857256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группа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2285992"/>
            <a:ext cx="2428892" cy="13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20160607_1446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2285992"/>
            <a:ext cx="2571768" cy="14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Группа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3801824"/>
            <a:ext cx="2071702" cy="155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Группа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3786190"/>
            <a:ext cx="2786082" cy="15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71472" y="5749041"/>
            <a:ext cx="82153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sz="1500" dirty="0" err="1" smtClean="0">
                <a:solidFill>
                  <a:srgbClr val="CF533B"/>
                </a:solidFill>
              </a:rPr>
              <a:t>Командообразование</a:t>
            </a:r>
            <a:r>
              <a:rPr lang="ru-RU" sz="1500" dirty="0" smtClean="0">
                <a:solidFill>
                  <a:srgbClr val="CF533B"/>
                </a:solidFill>
              </a:rPr>
              <a:t>    </a:t>
            </a:r>
            <a:r>
              <a:rPr lang="en-US" sz="1500" dirty="0" smtClean="0">
                <a:solidFill>
                  <a:srgbClr val="CF533B"/>
                </a:solidFill>
              </a:rPr>
              <a:t> </a:t>
            </a:r>
            <a:r>
              <a:rPr lang="ru-RU" sz="1500" dirty="0" smtClean="0">
                <a:solidFill>
                  <a:srgbClr val="B7926A"/>
                </a:solidFill>
              </a:rPr>
              <a:t>Улучшение сервиса  </a:t>
            </a:r>
            <a:r>
              <a:rPr lang="en-US" sz="1500" dirty="0" smtClean="0">
                <a:solidFill>
                  <a:srgbClr val="B7926A"/>
                </a:solidFill>
              </a:rPr>
              <a:t> </a:t>
            </a:r>
            <a:r>
              <a:rPr lang="ru-RU" sz="1500" dirty="0" smtClean="0">
                <a:solidFill>
                  <a:srgbClr val="B7926A"/>
                </a:solidFill>
              </a:rPr>
              <a:t> </a:t>
            </a:r>
            <a:r>
              <a:rPr lang="en-US" sz="1500" dirty="0" smtClean="0">
                <a:solidFill>
                  <a:srgbClr val="B7926A"/>
                </a:solidFill>
              </a:rPr>
              <a:t> </a:t>
            </a:r>
            <a:r>
              <a:rPr lang="ru-RU" sz="1500" dirty="0" smtClean="0">
                <a:solidFill>
                  <a:srgbClr val="4C2618"/>
                </a:solidFill>
              </a:rPr>
              <a:t>Анализ</a:t>
            </a:r>
            <a:r>
              <a:rPr lang="ru-RU" sz="1500" dirty="0" smtClean="0">
                <a:solidFill>
                  <a:srgbClr val="B7926A"/>
                </a:solidFill>
              </a:rPr>
              <a:t>    </a:t>
            </a:r>
            <a:r>
              <a:rPr lang="ru-RU" sz="1500" dirty="0" smtClean="0">
                <a:solidFill>
                  <a:srgbClr val="C73A01"/>
                </a:solidFill>
              </a:rPr>
              <a:t>Понимание профессии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1472" y="1643050"/>
            <a:ext cx="800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ru-RU" sz="1500" dirty="0" smtClean="0">
                <a:solidFill>
                  <a:srgbClr val="4C2618"/>
                </a:solidFill>
              </a:rPr>
              <a:t>Саморазвитие     </a:t>
            </a:r>
            <a:r>
              <a:rPr lang="ru-RU" sz="1500" dirty="0" smtClean="0">
                <a:solidFill>
                  <a:srgbClr val="CF533B"/>
                </a:solidFill>
              </a:rPr>
              <a:t>Изменение позиции     </a:t>
            </a:r>
            <a:r>
              <a:rPr lang="ru-RU" sz="1500" dirty="0" smtClean="0">
                <a:solidFill>
                  <a:srgbClr val="B7926A"/>
                </a:solidFill>
              </a:rPr>
              <a:t>Новые ориентиры     </a:t>
            </a:r>
            <a:r>
              <a:rPr lang="ru-RU" sz="1500" dirty="0" smtClean="0">
                <a:solidFill>
                  <a:srgbClr val="C73A01"/>
                </a:solidFill>
              </a:rPr>
              <a:t>Обмен практиками</a:t>
            </a:r>
            <a:endParaRPr lang="ru-RU" sz="1500" dirty="0" smtClean="0">
              <a:solidFill>
                <a:srgbClr val="4C2618"/>
              </a:solidFill>
            </a:endParaRPr>
          </a:p>
        </p:txBody>
      </p:sp>
      <p:pic>
        <p:nvPicPr>
          <p:cNvPr id="19" name="Picture 2" descr="http://www.socmech.ru/import/i/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3600" y="6429396"/>
            <a:ext cx="1628762" cy="28036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00034" y="6429396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pic>
        <p:nvPicPr>
          <p:cNvPr id="22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User-\Documents\ОООИБРС\МИША\элементы презентации\фон4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43438" y="1857364"/>
            <a:ext cx="4006731" cy="3880878"/>
          </a:xfrm>
          <a:prstGeom prst="rect">
            <a:avLst/>
          </a:prstGeom>
          <a:noFill/>
        </p:spPr>
      </p:pic>
      <p:pic>
        <p:nvPicPr>
          <p:cNvPr id="16" name="Picture 3" descr="C:\Users\User-\Documents\ОООИБРС\МИША\элементы презентации\прямоуг красн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929090" cy="3880878"/>
          </a:xfrm>
          <a:prstGeom prst="rect">
            <a:avLst/>
          </a:prstGeom>
          <a:noFill/>
          <a:effectLst/>
        </p:spPr>
      </p:pic>
      <p:pic>
        <p:nvPicPr>
          <p:cNvPr id="17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000240"/>
            <a:ext cx="7500990" cy="3538448"/>
          </a:xfrm>
          <a:prstGeom prst="rect">
            <a:avLst/>
          </a:prstGeom>
          <a:noFill/>
        </p:spPr>
      </p:pic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4C2618"/>
                </a:solidFill>
              </a:rPr>
              <a:t>Процесс обучения</a:t>
            </a:r>
            <a:endParaRPr lang="ru-RU" sz="2800" b="1" dirty="0" smtClean="0">
              <a:solidFill>
                <a:srgbClr val="4C261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3 г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143116"/>
            <a:ext cx="2195896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5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3571868" y="2143116"/>
            <a:ext cx="2215005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Группа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2535" y="2143116"/>
            <a:ext cx="2258816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Группа 1"/>
          <p:cNvPicPr>
            <a:picLocks noChangeAspect="1" noChangeArrowheads="1"/>
          </p:cNvPicPr>
          <p:nvPr/>
        </p:nvPicPr>
        <p:blipFill>
          <a:blip r:embed="rId9" cstate="print"/>
          <a:srcRect r="6116"/>
          <a:stretch>
            <a:fillRect/>
          </a:stretch>
        </p:blipFill>
        <p:spPr bwMode="auto">
          <a:xfrm>
            <a:off x="3286116" y="3857628"/>
            <a:ext cx="257176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Группа 17"/>
          <p:cNvPicPr>
            <a:picLocks noChangeAspect="1" noChangeArrowheads="1"/>
          </p:cNvPicPr>
          <p:nvPr/>
        </p:nvPicPr>
        <p:blipFill>
          <a:blip r:embed="rId10" cstate="print"/>
          <a:srcRect l="3621" r="4508"/>
          <a:stretch>
            <a:fillRect/>
          </a:stretch>
        </p:blipFill>
        <p:spPr bwMode="auto">
          <a:xfrm>
            <a:off x="6072198" y="3857628"/>
            <a:ext cx="2137714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Группа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00222" y="3857628"/>
            <a:ext cx="1965377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42910" y="1500174"/>
            <a:ext cx="80724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rgbClr val="C73A01"/>
                </a:solidFill>
              </a:rPr>
              <a:t>Практическая ориентация   </a:t>
            </a:r>
            <a:r>
              <a:rPr lang="en-US" sz="1500" dirty="0" smtClean="0">
                <a:solidFill>
                  <a:srgbClr val="C73A01"/>
                </a:solidFill>
              </a:rPr>
              <a:t>   </a:t>
            </a:r>
            <a:r>
              <a:rPr lang="ru-RU" sz="1500" dirty="0" smtClean="0">
                <a:solidFill>
                  <a:srgbClr val="C73A01"/>
                </a:solidFill>
              </a:rPr>
              <a:t>  </a:t>
            </a:r>
            <a:r>
              <a:rPr lang="ru-RU" sz="1500" dirty="0" smtClean="0">
                <a:solidFill>
                  <a:srgbClr val="4C2618"/>
                </a:solidFill>
              </a:rPr>
              <a:t>Вариативность   </a:t>
            </a:r>
            <a:r>
              <a:rPr lang="en-US" sz="1500" dirty="0" smtClean="0">
                <a:solidFill>
                  <a:srgbClr val="4C2618"/>
                </a:solidFill>
              </a:rPr>
              <a:t> </a:t>
            </a:r>
            <a:r>
              <a:rPr lang="ru-RU" sz="1500" dirty="0" smtClean="0">
                <a:solidFill>
                  <a:srgbClr val="4C2618"/>
                </a:solidFill>
              </a:rPr>
              <a:t>  </a:t>
            </a:r>
            <a:r>
              <a:rPr lang="ru-RU" sz="1500" dirty="0" smtClean="0">
                <a:solidFill>
                  <a:srgbClr val="B7926A"/>
                </a:solidFill>
              </a:rPr>
              <a:t>Интенсивность</a:t>
            </a:r>
            <a:r>
              <a:rPr lang="ru-RU" sz="1500" dirty="0" smtClean="0">
                <a:solidFill>
                  <a:srgbClr val="C73A01"/>
                </a:solidFill>
              </a:rPr>
              <a:t>     Модульность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5749041"/>
            <a:ext cx="82153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rgbClr val="671E01"/>
                </a:solidFill>
              </a:rPr>
              <a:t>Формирование компетенций   </a:t>
            </a:r>
            <a:r>
              <a:rPr lang="ru-RU" sz="1500" dirty="0" smtClean="0">
                <a:solidFill>
                  <a:srgbClr val="B7926A"/>
                </a:solidFill>
              </a:rPr>
              <a:t>Позитивные установки  </a:t>
            </a:r>
            <a:r>
              <a:rPr lang="ru-RU" sz="1500" dirty="0" smtClean="0">
                <a:solidFill>
                  <a:srgbClr val="4C2618"/>
                </a:solidFill>
              </a:rPr>
              <a:t>Готовность</a:t>
            </a:r>
            <a:r>
              <a:rPr lang="en-US" sz="1500" dirty="0" smtClean="0">
                <a:solidFill>
                  <a:srgbClr val="B7926A"/>
                </a:solidFill>
              </a:rPr>
              <a:t> </a:t>
            </a:r>
            <a:r>
              <a:rPr lang="ru-RU" sz="1500" dirty="0" smtClean="0">
                <a:solidFill>
                  <a:srgbClr val="B7926A"/>
                </a:solidFill>
              </a:rPr>
              <a:t> </a:t>
            </a:r>
            <a:r>
              <a:rPr lang="ru-RU" sz="1500" dirty="0" smtClean="0">
                <a:solidFill>
                  <a:srgbClr val="C73A01"/>
                </a:solidFill>
              </a:rPr>
              <a:t>Результативность</a:t>
            </a:r>
          </a:p>
        </p:txBody>
      </p:sp>
      <p:pic>
        <p:nvPicPr>
          <p:cNvPr id="18" name="Picture 2" descr="http://www.socmech.ru/import/i/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6429396"/>
            <a:ext cx="1628762" cy="28036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42910" y="6429396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pic>
        <p:nvPicPr>
          <p:cNvPr id="23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4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42852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Информационно - методическое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Сопровождение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00438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000" b="1" dirty="0" smtClean="0">
                <a:solidFill>
                  <a:srgbClr val="CF533B"/>
                </a:solidFill>
              </a:rPr>
              <a:t>Аналитические и ежемесячные  организационные отчеты</a:t>
            </a:r>
            <a:endParaRPr lang="ru-RU" sz="1000" dirty="0" smtClean="0">
              <a:solidFill>
                <a:srgbClr val="CF533B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0430" y="3500438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000" b="1" dirty="0" smtClean="0">
                <a:solidFill>
                  <a:srgbClr val="CF533B"/>
                </a:solidFill>
              </a:rPr>
              <a:t>Пакеты  обучающих и информационных материалов</a:t>
            </a:r>
            <a:endParaRPr lang="ru-RU" sz="1000" dirty="0" smtClean="0">
              <a:solidFill>
                <a:srgbClr val="CF533B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3500438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000" b="1" dirty="0" smtClean="0">
                <a:solidFill>
                  <a:srgbClr val="CF533B"/>
                </a:solidFill>
              </a:rPr>
              <a:t>Анкеты обратной связи со слушателями по итогам модулей</a:t>
            </a:r>
            <a:endParaRPr lang="ru-RU" sz="1000" dirty="0" smtClean="0">
              <a:solidFill>
                <a:srgbClr val="CF533B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5857892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000" b="1" dirty="0" smtClean="0">
                <a:solidFill>
                  <a:srgbClr val="CF533B"/>
                </a:solidFill>
              </a:rPr>
              <a:t>Методическая подготовка преподавательского состава</a:t>
            </a:r>
            <a:endParaRPr lang="ru-RU" sz="1000" dirty="0" smtClean="0">
              <a:solidFill>
                <a:srgbClr val="CF533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5857892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000" b="1" dirty="0" smtClean="0">
                <a:solidFill>
                  <a:srgbClr val="CF533B"/>
                </a:solidFill>
              </a:rPr>
              <a:t>Сертификация участников </a:t>
            </a:r>
            <a:br>
              <a:rPr lang="ru-RU" sz="1000" b="1" dirty="0" smtClean="0">
                <a:solidFill>
                  <a:srgbClr val="CF533B"/>
                </a:solidFill>
              </a:rPr>
            </a:br>
            <a:r>
              <a:rPr lang="ru-RU" sz="1000" b="1" dirty="0" smtClean="0">
                <a:solidFill>
                  <a:srgbClr val="CF533B"/>
                </a:solidFill>
              </a:rPr>
              <a:t>по итогам  Программы</a:t>
            </a:r>
            <a:endParaRPr lang="ru-RU" sz="1000" dirty="0" smtClean="0">
              <a:solidFill>
                <a:srgbClr val="CF533B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57950" y="5857892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1000" b="1" dirty="0" smtClean="0">
                <a:solidFill>
                  <a:srgbClr val="CF533B"/>
                </a:solidFill>
              </a:rPr>
              <a:t>Рефлексия  и  представление результатов  Программы</a:t>
            </a:r>
            <a:endParaRPr lang="ru-RU" sz="1000" dirty="0" smtClean="0">
              <a:solidFill>
                <a:srgbClr val="CF533B"/>
              </a:solidFill>
            </a:endParaRPr>
          </a:p>
        </p:txBody>
      </p:sp>
      <p:pic>
        <p:nvPicPr>
          <p:cNvPr id="53" name="Picture 2" descr="http://www.socmech.ru/import/i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429396"/>
            <a:ext cx="1628762" cy="280362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pic>
        <p:nvPicPr>
          <p:cNvPr id="56" name="Picture 6" descr="Z:\СОЦИАЛЬНАЯ МЕХАНИКА\АКТУАЛЬНЫЕ ПРОЕКТЫ\МФЦ 2016 Обучение\Презентация МФЦ\Обложки\анкеты МФЦ скан140.jpg"/>
          <p:cNvPicPr>
            <a:picLocks noChangeAspect="1" noChangeArrowheads="1"/>
          </p:cNvPicPr>
          <p:nvPr/>
        </p:nvPicPr>
        <p:blipFill>
          <a:blip r:embed="rId4" cstate="print">
            <a:lum bright="-16000" contrast="16000"/>
          </a:blip>
          <a:srcRect l="17363" t="15116" r="12030" b="14912"/>
          <a:stretch>
            <a:fillRect/>
          </a:stretch>
        </p:blipFill>
        <p:spPr bwMode="auto">
          <a:xfrm>
            <a:off x="7000892" y="1500174"/>
            <a:ext cx="1414472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Picture 7" descr="Z:\СОЦИАЛЬНАЯ МЕХАНИКА\АКТУАЛЬНЫЕ ПРОЕКТЫ\МФЦ 2016 Обучение\Презентация МФЦ\Обложки\анкеты МФЦ скан141.jpg"/>
          <p:cNvPicPr>
            <a:picLocks noChangeAspect="1" noChangeArrowheads="1"/>
          </p:cNvPicPr>
          <p:nvPr/>
        </p:nvPicPr>
        <p:blipFill>
          <a:blip r:embed="rId5" cstate="print">
            <a:lum bright="-16000" contrast="16000"/>
          </a:blip>
          <a:srcRect l="10865" t="15791" r="17430" b="13149"/>
          <a:stretch>
            <a:fillRect/>
          </a:stretch>
        </p:blipFill>
        <p:spPr bwMode="auto">
          <a:xfrm>
            <a:off x="6429388" y="1500174"/>
            <a:ext cx="1414472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6" cstate="print"/>
          <a:srcRect l="12500" r="12500"/>
          <a:stretch>
            <a:fillRect/>
          </a:stretch>
        </p:blipFill>
        <p:spPr bwMode="auto">
          <a:xfrm>
            <a:off x="6429388" y="4357694"/>
            <a:ext cx="1973050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" name="Picture 13" descr="Z:\СОЦИАЛЬНАЯ МЕХАНИКА\АКТУАЛЬНЫЕ ПРОЕКТЫ\МФЦ 2016 Обучение\Презентация МФЦ\сертификат МФЦ скан145.jpg"/>
          <p:cNvPicPr>
            <a:picLocks noChangeAspect="1" noChangeArrowheads="1"/>
          </p:cNvPicPr>
          <p:nvPr/>
        </p:nvPicPr>
        <p:blipFill>
          <a:blip r:embed="rId7" cstate="print">
            <a:lum bright="-6000" contrast="12000"/>
          </a:blip>
          <a:srcRect r="1658" b="1205"/>
          <a:stretch>
            <a:fillRect/>
          </a:stretch>
        </p:blipFill>
        <p:spPr bwMode="auto">
          <a:xfrm rot="16200000">
            <a:off x="3845019" y="4084543"/>
            <a:ext cx="1428761" cy="197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Picture 15" descr="Z:\СОЦИАЛЬНАЯ МЕХАНИКА\АКТУАЛЬНЫЕ ПРОЕКТЫ\МФЦ 2016 Обучение\Презентация МФЦ\Обложки\Облмат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1500174"/>
            <a:ext cx="1405615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Picture 16" descr="Z:\СОЦИАЛЬНАЯ МЕХАНИКА\АКТУАЛЬНЫЕ ПРОЕКТЫ\МФЦ 2016 Обучение\Презентация МФЦ\Обложки\Облмат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1500174"/>
            <a:ext cx="1363037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Picture 17" descr="Z:\СОЦИАЛЬНАЯ МЕХАНИКА\АКТУАЛЬНЫЕ ПРОЕКТЫ\МФЦ 2016 Обучение\Презентация МФЦ\Обложки\Отчет 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1500174"/>
            <a:ext cx="1363976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Picture 18" descr="Z:\СОЦИАЛЬНАЯ МЕХАНИКА\АКТУАЛЬНЫЕ ПРОЕКТЫ\МФЦ 2016 Обучение\Презентация МФЦ\Обложки\Отчет 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1" y="1500173"/>
            <a:ext cx="1363678" cy="1928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2" cstate="print"/>
          <a:srcRect l="21563" t="18333" r="21250" b="9166"/>
          <a:stretch>
            <a:fillRect/>
          </a:stretch>
        </p:blipFill>
        <p:spPr bwMode="auto">
          <a:xfrm>
            <a:off x="642910" y="4357694"/>
            <a:ext cx="2000264" cy="1426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4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\Documents\ОООИБРС\МИША\элементы презентации\фоновый уго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390" cy="6858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00298" y="357166"/>
            <a:ext cx="51435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51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Результаты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500306"/>
            <a:ext cx="17145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900" b="1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900" b="1" dirty="0" smtClean="0">
                <a:solidFill>
                  <a:srgbClr val="CF533B"/>
                </a:solidFill>
              </a:rPr>
              <a:t>осуществляющих консультирование и информирование заявителей, прием и выдачу документов при </a:t>
            </a:r>
            <a:r>
              <a:rPr lang="ru-RU" sz="900" b="1" dirty="0" smtClean="0">
                <a:solidFill>
                  <a:srgbClr val="CF533B"/>
                </a:solidFill>
              </a:rPr>
              <a:t>оказании  государственных  и муниципальных услуг</a:t>
            </a:r>
            <a:r>
              <a:rPr lang="ru-RU" sz="900" b="1" dirty="0" smtClean="0">
                <a:solidFill>
                  <a:srgbClr val="CF533B"/>
                </a:solidFill>
              </a:rPr>
              <a:t>»</a:t>
            </a:r>
          </a:p>
        </p:txBody>
      </p:sp>
      <p:pic>
        <p:nvPicPr>
          <p:cNvPr id="14" name="Picture 2" descr="http://www.socmech.ru/import/i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396"/>
            <a:ext cx="1214446" cy="209045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2643174" y="1714488"/>
            <a:ext cx="6286544" cy="3902127"/>
            <a:chOff x="2571736" y="1714488"/>
            <a:chExt cx="6286544" cy="3902127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214678" y="1714488"/>
              <a:ext cx="5500726" cy="3857652"/>
              <a:chOff x="3214678" y="1714488"/>
              <a:chExt cx="5500726" cy="3857652"/>
            </a:xfrm>
          </p:grpSpPr>
          <p:pic>
            <p:nvPicPr>
              <p:cNvPr id="17" name="Picture 4" descr="C:\Users\User-\Documents\ОООИБРС\МИША\элементы презентации\фон1.png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14678" y="1714488"/>
                <a:ext cx="5500726" cy="3857652"/>
              </a:xfrm>
              <a:prstGeom prst="rect">
                <a:avLst/>
              </a:prstGeom>
              <a:noFill/>
            </p:spPr>
          </p:pic>
          <p:grpSp>
            <p:nvGrpSpPr>
              <p:cNvPr id="35" name="Группа 34"/>
              <p:cNvGrpSpPr/>
              <p:nvPr/>
            </p:nvGrpSpPr>
            <p:grpSpPr>
              <a:xfrm>
                <a:off x="3214678" y="1714488"/>
                <a:ext cx="5500726" cy="3826148"/>
                <a:chOff x="3214678" y="1714488"/>
                <a:chExt cx="5500726" cy="3826148"/>
              </a:xfrm>
            </p:grpSpPr>
            <p:pic>
              <p:nvPicPr>
                <p:cNvPr id="30" name="Picture 3" descr="C:\Users\User-\Documents\ОООИБРС\МИША\элементы презентации\прямоуг красн.png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14678" y="5000636"/>
                  <a:ext cx="5500726" cy="540000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9" name="Picture 3" descr="C:\Users\User-\Documents\ОООИБРС\МИША\элементы презентации\прямоуг красн.png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14678" y="3929066"/>
                  <a:ext cx="5500726" cy="540000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8" name="Picture 3" descr="C:\Users\User-\Documents\ОООИБРС\МИША\элементы презентации\прямоуг красн.png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14678" y="2857496"/>
                  <a:ext cx="5500726" cy="540000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7" name="Picture 3" descr="C:\Users\User-\Documents\ОООИБРС\МИША\элементы презентации\прямоуг красн.png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14678" y="1714488"/>
                  <a:ext cx="5500726" cy="540000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grpSp>
          <p:nvGrpSpPr>
            <p:cNvPr id="25" name="Группа 24"/>
            <p:cNvGrpSpPr/>
            <p:nvPr/>
          </p:nvGrpSpPr>
          <p:grpSpPr>
            <a:xfrm>
              <a:off x="2571736" y="1785926"/>
              <a:ext cx="6286544" cy="3830689"/>
              <a:chOff x="2498588" y="1941342"/>
              <a:chExt cx="6286544" cy="383068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3212968" y="1941342"/>
                <a:ext cx="5572164" cy="3830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2300"/>
                  </a:spcAft>
                  <a:defRPr/>
                </a:pPr>
                <a:r>
                  <a:rPr lang="ru-RU" sz="1700" dirty="0" smtClean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Оценка ситуации работы МФЦ с заявителями</a:t>
                </a:r>
              </a:p>
              <a:p>
                <a:pPr algn="just">
                  <a:spcAft>
                    <a:spcPts val="2300"/>
                  </a:spcAft>
                  <a:defRPr/>
                </a:pPr>
                <a:r>
                  <a:rPr lang="ru-RU" sz="1700" dirty="0" smtClean="0">
                    <a:solidFill>
                      <a:srgbClr val="4C2618"/>
                    </a:solidFill>
                    <a:latin typeface="+mj-lt"/>
                    <a:ea typeface="+mj-ea"/>
                    <a:cs typeface="+mj-cs"/>
                  </a:rPr>
                  <a:t>Программа психологической подготовки</a:t>
                </a:r>
              </a:p>
              <a:p>
                <a:pPr algn="just">
                  <a:spcAft>
                    <a:spcPts val="2300"/>
                  </a:spcAft>
                  <a:defRPr/>
                </a:pPr>
                <a:r>
                  <a:rPr lang="ru-RU" sz="1700" dirty="0" smtClean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Развитие компетенций 422 сотрудников 2</a:t>
                </a:r>
                <a:r>
                  <a:rPr lang="en-US" sz="1700" dirty="0" smtClean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3</a:t>
                </a:r>
                <a:r>
                  <a:rPr lang="ru-RU" sz="1700" dirty="0" smtClean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 МФЦ</a:t>
                </a:r>
              </a:p>
              <a:p>
                <a:pPr algn="just">
                  <a:spcAft>
                    <a:spcPts val="2300"/>
                  </a:spcAft>
                  <a:defRPr/>
                </a:pPr>
                <a:r>
                  <a:rPr lang="ru-RU" sz="1700" dirty="0" smtClean="0">
                    <a:solidFill>
                      <a:srgbClr val="4C2618"/>
                    </a:solidFill>
                    <a:latin typeface="+mj-lt"/>
                    <a:ea typeface="+mj-ea"/>
                    <a:cs typeface="+mj-cs"/>
                  </a:rPr>
                  <a:t>Мотивация, активизация сотрудников </a:t>
                </a:r>
              </a:p>
              <a:p>
                <a:pPr algn="just">
                  <a:spcAft>
                    <a:spcPts val="2300"/>
                  </a:spcAft>
                  <a:defRPr/>
                </a:pPr>
                <a:r>
                  <a:rPr lang="ru-RU" sz="1700" dirty="0" smtClean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Установка ориентиров корпоративной культуры</a:t>
                </a:r>
              </a:p>
              <a:p>
                <a:pPr algn="just">
                  <a:spcAft>
                    <a:spcPts val="2300"/>
                  </a:spcAft>
                  <a:defRPr/>
                </a:pPr>
                <a:r>
                  <a:rPr lang="ru-RU" sz="1700" dirty="0" smtClean="0">
                    <a:solidFill>
                      <a:srgbClr val="4C2618"/>
                    </a:solidFill>
                    <a:latin typeface="+mj-lt"/>
                    <a:ea typeface="+mj-ea"/>
                    <a:cs typeface="+mj-cs"/>
                  </a:rPr>
                  <a:t>Выявление актуальных направлений развития</a:t>
                </a:r>
              </a:p>
              <a:p>
                <a:pPr algn="just">
                  <a:spcAft>
                    <a:spcPts val="2300"/>
                  </a:spcAft>
                  <a:defRPr/>
                </a:pPr>
                <a:r>
                  <a:rPr lang="ru-RU" sz="1700" dirty="0" smtClean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Проект системы оценки обслуживания в МФЦ</a:t>
                </a:r>
              </a:p>
            </p:txBody>
          </p:sp>
          <p:pic>
            <p:nvPicPr>
              <p:cNvPr id="19" name="Picture 3" descr="Z:\СОЦИАЛЬНАЯ МЕХАНИКА\АКТУАЛЬНЫЕ ПРОЕКТЫ\МФЦ 2016 Обучение\Презентация МФЦ\Стрелка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2517510" y="1922420"/>
                <a:ext cx="322196" cy="360039"/>
              </a:xfrm>
              <a:prstGeom prst="rect">
                <a:avLst/>
              </a:prstGeom>
              <a:noFill/>
            </p:spPr>
          </p:pic>
          <p:pic>
            <p:nvPicPr>
              <p:cNvPr id="20" name="Picture 3" descr="Z:\СОЦИАЛЬНАЯ МЕХАНИКА\АКТУАЛЬНЫЕ ПРОЕКТЫ\МФЦ 2016 Обучение\Презентация МФЦ\Стрелка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2517510" y="2482017"/>
                <a:ext cx="322196" cy="360039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Z:\СОЦИАЛЬНАЯ МЕХАНИКА\АКТУАЛЬНЫЕ ПРОЕКТЫ\МФЦ 2016 Обучение\Презентация МФЦ\Стрелка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2517509" y="3041614"/>
                <a:ext cx="322197" cy="360040"/>
              </a:xfrm>
              <a:prstGeom prst="rect">
                <a:avLst/>
              </a:prstGeom>
              <a:noFill/>
            </p:spPr>
          </p:pic>
          <p:pic>
            <p:nvPicPr>
              <p:cNvPr id="22" name="Picture 3" descr="Z:\СОЦИАЛЬНАЯ МЕХАНИКА\АКТУАЛЬНЫЕ ПРОЕКТЫ\МФЦ 2016 Обучение\Презентация МФЦ\Стрелка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2517511" y="3601212"/>
                <a:ext cx="322196" cy="360039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Z:\СОЦИАЛЬНАЯ МЕХАНИКА\АКТУАЛЬНЫЕ ПРОЕКТЫ\МФЦ 2016 Обучение\Презентация МФЦ\Стрелка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2517511" y="4160810"/>
                <a:ext cx="322196" cy="360039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Z:\СОЦИАЛЬНАЯ МЕХАНИКА\АКТУАЛЬНЫЕ ПРОЕКТЫ\МФЦ 2016 Обучение\Презентация МФЦ\Стрелка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2517509" y="4720408"/>
                <a:ext cx="322198" cy="36004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Z:\СОЦИАЛЬНАЯ МЕХАНИКА\АКТУАЛЬНЫЕ ПРОЕКТЫ\МФЦ 2016 Обучение\Презентация МФЦ\Стрелка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2534041" y="5280007"/>
                <a:ext cx="322196" cy="36003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2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28604"/>
            <a:ext cx="1285884" cy="52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678661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Оценка Программы</a:t>
            </a:r>
          </a:p>
          <a:p>
            <a:pPr>
              <a:spcBef>
                <a:spcPct val="0"/>
              </a:spcBef>
              <a:defRPr/>
            </a:pPr>
            <a:r>
              <a:rPr lang="ru-RU" sz="21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участниками обучения</a:t>
            </a:r>
            <a:r>
              <a:rPr lang="en-US" sz="21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 *</a:t>
            </a:r>
            <a:endParaRPr lang="ru-RU" sz="2100" dirty="0" smtClean="0">
              <a:solidFill>
                <a:srgbClr val="4C261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4" descr="C:\Users\User-\Documents\ОООИБРС\МИША\элементы презентации\уголок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180000" cy="18000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642910" y="1714488"/>
            <a:ext cx="3500462" cy="1785950"/>
            <a:chOff x="642910" y="1857364"/>
            <a:chExt cx="3500462" cy="1785950"/>
          </a:xfrm>
        </p:grpSpPr>
        <p:sp>
          <p:nvSpPr>
            <p:cNvPr id="18" name="Прямоугольник с одним вырезанным углом 17"/>
            <p:cNvSpPr/>
            <p:nvPr/>
          </p:nvSpPr>
          <p:spPr>
            <a:xfrm flipH="1">
              <a:off x="642910" y="1857364"/>
              <a:ext cx="3429024" cy="1785950"/>
            </a:xfrm>
            <a:prstGeom prst="snip1Rect">
              <a:avLst>
                <a:gd name="adj" fmla="val 9622"/>
              </a:avLst>
            </a:prstGeom>
            <a:solidFill>
              <a:schemeClr val="bg1"/>
            </a:solidFill>
            <a:ln w="9525">
              <a:solidFill>
                <a:srgbClr val="B7926A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786" y="2342389"/>
              <a:ext cx="15369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800" dirty="0" smtClean="0"/>
                <a:t>«</a:t>
              </a:r>
              <a:r>
                <a:rPr lang="ru-RU" sz="900" dirty="0" smtClean="0"/>
                <a:t>Работа с трудным клиентом»</a:t>
              </a:r>
            </a:p>
            <a:p>
              <a:pPr algn="r">
                <a:spcAft>
                  <a:spcPts val="600"/>
                </a:spcAft>
              </a:pPr>
              <a:r>
                <a:rPr lang="ru-RU" sz="900" dirty="0" smtClean="0"/>
                <a:t>«Техники  </a:t>
              </a:r>
              <a:br>
                <a:rPr lang="ru-RU" sz="900" dirty="0" smtClean="0"/>
              </a:br>
              <a:r>
                <a:rPr lang="ru-RU" sz="900" dirty="0" err="1" smtClean="0"/>
                <a:t>саморегуляции</a:t>
              </a:r>
              <a:r>
                <a:rPr lang="ru-RU" sz="900" dirty="0" smtClean="0"/>
                <a:t>»</a:t>
              </a:r>
            </a:p>
            <a:p>
              <a:pPr algn="r">
                <a:spcAft>
                  <a:spcPts val="600"/>
                </a:spcAft>
              </a:pPr>
              <a:r>
                <a:rPr lang="ru-RU" sz="900" dirty="0" smtClean="0"/>
                <a:t>«Эффективная коммуникация»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22081" y="1928802"/>
              <a:ext cx="3121291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  <a:defRPr/>
              </a:pPr>
              <a:r>
                <a:rPr lang="ru-RU" sz="17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Для меня важен модуль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2285992"/>
              <a:ext cx="1428760" cy="121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Группа 27"/>
          <p:cNvGrpSpPr/>
          <p:nvPr/>
        </p:nvGrpSpPr>
        <p:grpSpPr>
          <a:xfrm>
            <a:off x="4929190" y="1714488"/>
            <a:ext cx="3429024" cy="1785950"/>
            <a:chOff x="4929190" y="1857364"/>
            <a:chExt cx="3429024" cy="1785950"/>
          </a:xfrm>
        </p:grpSpPr>
        <p:sp>
          <p:nvSpPr>
            <p:cNvPr id="61" name="Прямоугольник с одним вырезанным углом 60"/>
            <p:cNvSpPr/>
            <p:nvPr/>
          </p:nvSpPr>
          <p:spPr>
            <a:xfrm flipH="1">
              <a:off x="4929190" y="1857364"/>
              <a:ext cx="3429024" cy="1785950"/>
            </a:xfrm>
            <a:prstGeom prst="snip1Rect">
              <a:avLst>
                <a:gd name="adj" fmla="val 9622"/>
              </a:avLst>
            </a:prstGeom>
            <a:solidFill>
              <a:schemeClr val="bg1"/>
            </a:solidFill>
            <a:ln w="9525">
              <a:solidFill>
                <a:srgbClr val="B7926A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214942" y="1928802"/>
              <a:ext cx="3143272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  <a:defRPr/>
              </a:pPr>
              <a:r>
                <a:rPr lang="ru-RU" sz="17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Я узнал значимое, новое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143504" y="2357430"/>
              <a:ext cx="15369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800" dirty="0" smtClean="0"/>
                <a:t>«</a:t>
              </a:r>
              <a:r>
                <a:rPr lang="ru-RU" sz="900" dirty="0" smtClean="0"/>
                <a:t>Работа с трудным клиентом»</a:t>
              </a:r>
            </a:p>
            <a:p>
              <a:pPr algn="r">
                <a:spcAft>
                  <a:spcPts val="600"/>
                </a:spcAft>
              </a:pPr>
              <a:r>
                <a:rPr lang="ru-RU" sz="900" dirty="0" smtClean="0"/>
                <a:t>«Техники  </a:t>
              </a:r>
              <a:br>
                <a:rPr lang="ru-RU" sz="900" dirty="0" smtClean="0"/>
              </a:br>
              <a:r>
                <a:rPr lang="ru-RU" sz="900" dirty="0" err="1" smtClean="0"/>
                <a:t>саморегуляции</a:t>
              </a:r>
              <a:r>
                <a:rPr lang="ru-RU" sz="900" dirty="0" smtClean="0"/>
                <a:t>»</a:t>
              </a:r>
            </a:p>
            <a:p>
              <a:pPr algn="r">
                <a:spcAft>
                  <a:spcPts val="600"/>
                </a:spcAft>
              </a:pPr>
              <a:r>
                <a:rPr lang="ru-RU" sz="900" dirty="0" smtClean="0"/>
                <a:t>«Эффективная коммуникация»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5140" y="2285992"/>
              <a:ext cx="120587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Группа 34"/>
          <p:cNvGrpSpPr/>
          <p:nvPr/>
        </p:nvGrpSpPr>
        <p:grpSpPr>
          <a:xfrm>
            <a:off x="642910" y="4000504"/>
            <a:ext cx="3429024" cy="1785950"/>
            <a:chOff x="642910" y="4143380"/>
            <a:chExt cx="3429024" cy="1785950"/>
          </a:xfrm>
        </p:grpSpPr>
        <p:sp>
          <p:nvSpPr>
            <p:cNvPr id="69" name="Прямоугольник с одним вырезанным углом 68"/>
            <p:cNvSpPr/>
            <p:nvPr/>
          </p:nvSpPr>
          <p:spPr>
            <a:xfrm flipH="1">
              <a:off x="642910" y="4143380"/>
              <a:ext cx="3429024" cy="1785950"/>
            </a:xfrm>
            <a:prstGeom prst="snip1Rect">
              <a:avLst>
                <a:gd name="adj" fmla="val 9622"/>
              </a:avLst>
            </a:prstGeom>
            <a:solidFill>
              <a:schemeClr val="bg1"/>
            </a:solidFill>
            <a:ln w="9525">
              <a:solidFill>
                <a:srgbClr val="B7926A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000101" y="4214818"/>
              <a:ext cx="2928958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  <a:defRPr/>
              </a:pPr>
              <a:r>
                <a:rPr lang="ru-RU" sz="17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Буду применять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28860" y="4572008"/>
              <a:ext cx="1257494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8" name="TextBox 87"/>
            <p:cNvSpPr txBox="1"/>
            <p:nvPr/>
          </p:nvSpPr>
          <p:spPr>
            <a:xfrm>
              <a:off x="857224" y="4643446"/>
              <a:ext cx="15369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800" dirty="0" smtClean="0"/>
                <a:t>«</a:t>
              </a:r>
              <a:r>
                <a:rPr lang="ru-RU" sz="900" dirty="0" smtClean="0"/>
                <a:t>Работа с трудным клиентом»</a:t>
              </a:r>
            </a:p>
            <a:p>
              <a:pPr algn="r">
                <a:spcAft>
                  <a:spcPts val="600"/>
                </a:spcAft>
              </a:pPr>
              <a:r>
                <a:rPr lang="ru-RU" sz="900" dirty="0" smtClean="0"/>
                <a:t>«Техники  </a:t>
              </a:r>
              <a:br>
                <a:rPr lang="ru-RU" sz="900" dirty="0" smtClean="0"/>
              </a:br>
              <a:r>
                <a:rPr lang="ru-RU" sz="900" dirty="0" err="1" smtClean="0"/>
                <a:t>саморегуляции</a:t>
              </a:r>
              <a:r>
                <a:rPr lang="ru-RU" sz="900" dirty="0" smtClean="0"/>
                <a:t>»</a:t>
              </a:r>
            </a:p>
            <a:p>
              <a:pPr algn="r">
                <a:spcAft>
                  <a:spcPts val="600"/>
                </a:spcAft>
              </a:pPr>
              <a:r>
                <a:rPr lang="ru-RU" sz="900" dirty="0" smtClean="0"/>
                <a:t>«Эффективная коммуникация»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929190" y="4000504"/>
            <a:ext cx="3429024" cy="1785950"/>
            <a:chOff x="4929190" y="4143380"/>
            <a:chExt cx="3429024" cy="1785950"/>
          </a:xfrm>
        </p:grpSpPr>
        <p:sp>
          <p:nvSpPr>
            <p:cNvPr id="77" name="Прямоугольник с одним вырезанным углом 76"/>
            <p:cNvSpPr/>
            <p:nvPr/>
          </p:nvSpPr>
          <p:spPr>
            <a:xfrm flipH="1">
              <a:off x="4929190" y="4143380"/>
              <a:ext cx="3429024" cy="1785950"/>
            </a:xfrm>
            <a:prstGeom prst="snip1Rect">
              <a:avLst>
                <a:gd name="adj" fmla="val 9622"/>
              </a:avLst>
            </a:prstGeom>
            <a:solidFill>
              <a:schemeClr val="bg1"/>
            </a:solidFill>
            <a:ln w="9525">
              <a:solidFill>
                <a:srgbClr val="B7926A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5214942" y="4214818"/>
              <a:ext cx="3143272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  <a:defRPr/>
              </a:pPr>
              <a:r>
                <a:rPr lang="ru-RU" sz="17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Удовлетворен ведением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14942" y="4643446"/>
              <a:ext cx="15369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800" dirty="0" smtClean="0"/>
                <a:t>«</a:t>
              </a:r>
              <a:r>
                <a:rPr lang="ru-RU" sz="900" dirty="0" smtClean="0"/>
                <a:t>Работа с трудным клиентом»</a:t>
              </a:r>
            </a:p>
            <a:p>
              <a:pPr algn="r">
                <a:spcAft>
                  <a:spcPts val="600"/>
                </a:spcAft>
              </a:pPr>
              <a:r>
                <a:rPr lang="ru-RU" sz="900" dirty="0" smtClean="0"/>
                <a:t>«Техники  </a:t>
              </a:r>
              <a:br>
                <a:rPr lang="ru-RU" sz="900" dirty="0" smtClean="0"/>
              </a:br>
              <a:r>
                <a:rPr lang="ru-RU" sz="900" dirty="0" err="1" smtClean="0"/>
                <a:t>саморегуляции</a:t>
              </a:r>
              <a:r>
                <a:rPr lang="ru-RU" sz="900" dirty="0" smtClean="0"/>
                <a:t>»</a:t>
              </a:r>
            </a:p>
            <a:p>
              <a:pPr algn="r">
                <a:spcAft>
                  <a:spcPts val="600"/>
                </a:spcAft>
              </a:pPr>
              <a:r>
                <a:rPr lang="ru-RU" sz="900" dirty="0" smtClean="0"/>
                <a:t>«Эффективная коммуникация»</a:t>
              </a: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6577" y="4572008"/>
              <a:ext cx="1249889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" name="Picture 4" descr="C:\Users\User-\Documents\ОООИБРС\МИША\элементы презентации\уголок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180000" cy="18000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4" descr="C:\Users\User-\Documents\ОООИБРС\МИША\элементы презентации\уголок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180000" cy="18000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4" descr="C:\Users\User-\Documents\ОООИБРС\МИША\элементы презентации\уголок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180000" cy="18000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 descr="http://www.socmech.ru/import/i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6429396"/>
            <a:ext cx="1628762" cy="28036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571472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71934" y="5857892"/>
            <a:ext cx="4357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>
                <a:srgbClr val="EE5044"/>
              </a:buClr>
            </a:pPr>
            <a:r>
              <a:rPr lang="ru-RU" sz="1200" dirty="0" smtClean="0">
                <a:solidFill>
                  <a:srgbClr val="4C2618"/>
                </a:solidFill>
              </a:rPr>
              <a:t>*</a:t>
            </a:r>
            <a:r>
              <a:rPr lang="ru-RU" sz="1050" dirty="0" smtClean="0">
                <a:solidFill>
                  <a:srgbClr val="4C2618"/>
                </a:solidFill>
              </a:rPr>
              <a:t> Данные опроса 422 участников Программы</a:t>
            </a:r>
          </a:p>
        </p:txBody>
      </p:sp>
      <p:pic>
        <p:nvPicPr>
          <p:cNvPr id="37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5143536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Паспорт проекта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</a:t>
            </a:r>
            <a:r>
              <a:rPr lang="ru-RU" sz="700" dirty="0" smtClean="0">
                <a:solidFill>
                  <a:srgbClr val="CF533B"/>
                </a:solidFill>
              </a:rPr>
              <a:t> муниципальных </a:t>
            </a:r>
            <a:r>
              <a:rPr lang="ru-RU" sz="700" dirty="0" smtClean="0">
                <a:solidFill>
                  <a:srgbClr val="CF533B"/>
                </a:solidFill>
              </a:rPr>
              <a:t>услуг</a:t>
            </a:r>
            <a:r>
              <a:rPr lang="ru-RU" sz="700" dirty="0" smtClean="0">
                <a:solidFill>
                  <a:srgbClr val="CF533B"/>
                </a:solidFill>
              </a:rPr>
              <a:t>»</a:t>
            </a:r>
          </a:p>
        </p:txBody>
      </p:sp>
      <p:pic>
        <p:nvPicPr>
          <p:cNvPr id="2050" name="Picture 2" descr="http://www.socmech.ru/import/i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429396"/>
            <a:ext cx="1628762" cy="2803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00100" y="1928802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E5044"/>
              </a:buClr>
              <a:defRPr/>
            </a:pPr>
            <a: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Название</a:t>
            </a:r>
            <a:b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1300" dirty="0" smtClean="0">
                <a:solidFill>
                  <a:srgbClr val="CF533B"/>
                </a:solidFill>
              </a:rPr>
              <a:t>Программа «Психологическая подготовка специалистов МФЦ Самарской области, осуществляющих консультирование и информирование заявителей, прием и выдачу документов при оказании муниципальных и государственных услуг»</a:t>
            </a:r>
          </a:p>
          <a:p>
            <a:pPr>
              <a:defRPr/>
            </a:pPr>
            <a:endParaRPr lang="ru-RU" sz="2400" dirty="0" smtClean="0">
              <a:solidFill>
                <a:srgbClr val="4C2618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Заказчик </a:t>
            </a:r>
          </a:p>
          <a:p>
            <a:pPr>
              <a:buClr>
                <a:srgbClr val="EE5044"/>
              </a:buClr>
              <a:defRPr/>
            </a:pPr>
            <a:r>
              <a:rPr lang="ru-RU" sz="1300" dirty="0" smtClean="0">
                <a:solidFill>
                  <a:srgbClr val="CF533B"/>
                </a:solidFill>
              </a:rPr>
              <a:t>Государственное автономное учреждение Самарской области  </a:t>
            </a:r>
            <a:br>
              <a:rPr lang="ru-RU" sz="1300" dirty="0" smtClean="0">
                <a:solidFill>
                  <a:srgbClr val="CF533B"/>
                </a:solidFill>
              </a:rPr>
            </a:br>
            <a:r>
              <a:rPr lang="ru-RU" sz="1300" dirty="0" smtClean="0">
                <a:solidFill>
                  <a:srgbClr val="CF533B"/>
                </a:solidFill>
              </a:rPr>
              <a:t>«Уполномоченный многофункциональный центр предоставления государственных </a:t>
            </a:r>
            <a:br>
              <a:rPr lang="ru-RU" sz="1300" dirty="0" smtClean="0">
                <a:solidFill>
                  <a:srgbClr val="CF533B"/>
                </a:solidFill>
              </a:rPr>
            </a:br>
            <a:r>
              <a:rPr lang="ru-RU" sz="1300" dirty="0" smtClean="0">
                <a:solidFill>
                  <a:srgbClr val="CF533B"/>
                </a:solidFill>
              </a:rPr>
              <a:t>и муниципальных услуг Самарской области»</a:t>
            </a:r>
          </a:p>
          <a:p>
            <a:pPr lvl="0">
              <a:defRPr/>
            </a:pPr>
            <a:endParaRPr lang="ru-RU" sz="2400" dirty="0" smtClean="0">
              <a:solidFill>
                <a:srgbClr val="4C2618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Исполнитель</a:t>
            </a:r>
            <a:r>
              <a:rPr lang="ru-RU" sz="1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1300" dirty="0" smtClean="0">
                <a:solidFill>
                  <a:srgbClr val="CF533B"/>
                </a:solidFill>
              </a:rPr>
              <a:t>Центр гуманитарных технологий и исследований «Социальная Механика» </a:t>
            </a:r>
          </a:p>
          <a:p>
            <a:pPr>
              <a:defRPr/>
            </a:pPr>
            <a:endParaRPr lang="ru-RU" sz="2400" b="1" dirty="0" smtClean="0">
              <a:solidFill>
                <a:srgbClr val="4C2618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4C2618"/>
                </a:solidFill>
              </a:rPr>
              <a:t>Период и территория реализации</a:t>
            </a:r>
            <a: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1300" dirty="0" smtClean="0">
                <a:solidFill>
                  <a:srgbClr val="CF533B"/>
                </a:solidFill>
              </a:rPr>
              <a:t>Самарская область, март – июль 2016 года</a:t>
            </a:r>
          </a:p>
        </p:txBody>
      </p:sp>
      <p:pic>
        <p:nvPicPr>
          <p:cNvPr id="8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38982" y="5517232"/>
            <a:ext cx="8176422" cy="353943"/>
          </a:xfrm>
          <a:prstGeom prst="rect">
            <a:avLst/>
          </a:prstGeom>
          <a:solidFill>
            <a:srgbClr val="CF533B"/>
          </a:solidFill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endParaRPr lang="ru-RU" sz="17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6172" y="5517232"/>
            <a:ext cx="755044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Рекомендовали бы вы коллегам принять участие в Программе? </a:t>
            </a: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/>
        </p:nvGraphicFramePr>
        <p:xfrm>
          <a:off x="1285852" y="1071546"/>
          <a:ext cx="707236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http://www.socmech.ru/import/i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200" y="6429396"/>
            <a:ext cx="1628762" cy="2803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5857892"/>
            <a:ext cx="4429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>
                <a:srgbClr val="EE5044"/>
              </a:buClr>
            </a:pPr>
            <a:r>
              <a:rPr lang="ru-RU" sz="1200" dirty="0" smtClean="0">
                <a:solidFill>
                  <a:srgbClr val="4C2618"/>
                </a:solidFill>
              </a:rPr>
              <a:t>*</a:t>
            </a:r>
            <a:r>
              <a:rPr lang="ru-RU" sz="1050" dirty="0" smtClean="0">
                <a:solidFill>
                  <a:srgbClr val="4C2618"/>
                </a:solidFill>
              </a:rPr>
              <a:t> Данные опроса 422 участников Программы</a:t>
            </a:r>
          </a:p>
        </p:txBody>
      </p:sp>
      <p:pic>
        <p:nvPicPr>
          <p:cNvPr id="16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214290"/>
            <a:ext cx="678661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Оценка Программы</a:t>
            </a:r>
          </a:p>
          <a:p>
            <a:pPr>
              <a:spcBef>
                <a:spcPct val="0"/>
              </a:spcBef>
              <a:defRPr/>
            </a:pPr>
            <a:r>
              <a:rPr lang="ru-RU" sz="21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участниками обучения</a:t>
            </a:r>
            <a:r>
              <a:rPr lang="en-US" sz="21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 *</a:t>
            </a:r>
            <a:endParaRPr lang="ru-RU" sz="2100" dirty="0" smtClean="0">
              <a:solidFill>
                <a:srgbClr val="4C261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876"/>
            <a:ext cx="6715172" cy="2000264"/>
          </a:xfrm>
          <a:prstGeom prst="rect">
            <a:avLst/>
          </a:prstGeom>
          <a:noFill/>
          <a:effectLst>
            <a:outerShdw dist="76200" dir="2700000" algn="tl" rotWithShape="0">
              <a:srgbClr val="CF533B"/>
            </a:outerShdw>
          </a:effectLst>
        </p:spPr>
      </p:pic>
      <p:pic>
        <p:nvPicPr>
          <p:cNvPr id="13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7643866" cy="2000264"/>
          </a:xfrm>
          <a:prstGeom prst="rect">
            <a:avLst/>
          </a:prstGeom>
          <a:noFill/>
          <a:effectLst>
            <a:outerShdw dist="76200" dir="2700000" algn="tl" rotWithShape="0">
              <a:srgbClr val="CF533B"/>
            </a:outerShdw>
          </a:effectLst>
        </p:spPr>
      </p:pic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</p:spPr>
      </p:pic>
      <p:pic>
        <p:nvPicPr>
          <p:cNvPr id="11" name="Picture 3" descr="Z:\СОЦИАЛЬНАЯ МЕХАНИКА\АКТУАЛЬНЫЕ ПРОЕКТЫ\МФЦ 2016 Обучение\Презентация МФЦ\Стрел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3116"/>
            <a:ext cx="357190" cy="358176"/>
          </a:xfrm>
          <a:prstGeom prst="rect">
            <a:avLst/>
          </a:prstGeom>
          <a:noFill/>
        </p:spPr>
      </p:pic>
      <p:pic>
        <p:nvPicPr>
          <p:cNvPr id="16" name="Picture 3" descr="Z:\СОЦИАЛЬНАЯ МЕХАНИКА\АКТУАЛЬНЫЕ ПРОЕКТЫ\МФЦ 2016 Обучение\Презентация МФЦ\Стрел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143380"/>
            <a:ext cx="357190" cy="3581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14414" y="2143116"/>
            <a:ext cx="678661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just">
              <a:lnSpc>
                <a:spcPts val="1920"/>
              </a:lnSpc>
              <a:spcAft>
                <a:spcPts val="600"/>
              </a:spcAft>
              <a:buSzPct val="130000"/>
              <a:defRPr/>
            </a:pPr>
            <a:r>
              <a:rPr lang="ru-RU" sz="1600" b="1" dirty="0" smtClean="0">
                <a:solidFill>
                  <a:srgbClr val="4C2618"/>
                </a:solidFill>
              </a:rPr>
              <a:t>Охват программами развития сотрудников МФЦ</a:t>
            </a:r>
          </a:p>
          <a:p>
            <a:pPr marL="449263" lvl="1" indent="-449263" algn="just">
              <a:lnSpc>
                <a:spcPts val="19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Внедрение внутренней программы подготовки новичков </a:t>
            </a:r>
          </a:p>
          <a:p>
            <a:pPr marL="449263" lvl="1" indent="-449263" algn="just">
              <a:lnSpc>
                <a:spcPts val="19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Охват «Программой психологической подготовки…» всех сотрудников МФЦ, взаимодействующих с заявителями</a:t>
            </a:r>
          </a:p>
          <a:p>
            <a:pPr marL="449263" lvl="1" indent="-449263" algn="just">
              <a:lnSpc>
                <a:spcPts val="19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Создание систем внутреннего обучения, обмена опытом, поддержки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4166401"/>
            <a:ext cx="5929354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Психологическое сопровождение сотрудников МФЦ</a:t>
            </a:r>
          </a:p>
          <a:p>
            <a:pPr marL="449263" lvl="1" indent="-449263" algn="just">
              <a:lnSpc>
                <a:spcPts val="19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Создание зон психологической разгрузки</a:t>
            </a:r>
          </a:p>
          <a:p>
            <a:pPr marL="449263" lvl="1" indent="-449263" algn="just">
              <a:lnSpc>
                <a:spcPts val="19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Подготовка внутренних тренеров психологической разгрузки</a:t>
            </a:r>
          </a:p>
          <a:p>
            <a:pPr marL="449263" lvl="1" indent="-449263" algn="just">
              <a:lnSpc>
                <a:spcPts val="19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Привлечение психологов для диагностики и разгрузки</a:t>
            </a:r>
          </a:p>
        </p:txBody>
      </p:sp>
      <p:pic>
        <p:nvPicPr>
          <p:cNvPr id="18" name="Picture 2" descr="http://www.socmech.ru/import/i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6429396"/>
            <a:ext cx="1628762" cy="2803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6429396"/>
            <a:ext cx="60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57158" y="142852"/>
            <a:ext cx="657229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Перспективы развития</a:t>
            </a:r>
            <a:r>
              <a:rPr lang="ru-RU" sz="23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17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обслуживания и внутренней среды МФЦ</a:t>
            </a:r>
          </a:p>
        </p:txBody>
      </p:sp>
      <p:pic>
        <p:nvPicPr>
          <p:cNvPr id="22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</p:spPr>
      </p:pic>
      <p:pic>
        <p:nvPicPr>
          <p:cNvPr id="18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7929618" cy="2807172"/>
          </a:xfrm>
          <a:prstGeom prst="rect">
            <a:avLst/>
          </a:prstGeom>
          <a:noFill/>
          <a:effectLst>
            <a:outerShdw dist="76200" dir="2700000" algn="tl" rotWithShape="0">
              <a:srgbClr val="CF533B"/>
            </a:outerShdw>
          </a:effectLst>
        </p:spPr>
      </p:pic>
      <p:pic>
        <p:nvPicPr>
          <p:cNvPr id="14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7929618" cy="1784810"/>
          </a:xfrm>
          <a:prstGeom prst="rect">
            <a:avLst/>
          </a:prstGeom>
          <a:noFill/>
          <a:effectLst>
            <a:outerShdw dist="76200" dir="2700000" algn="tl" rotWithShape="0">
              <a:srgbClr val="CF533B"/>
            </a:outerShdw>
          </a:effectLst>
        </p:spPr>
      </p:pic>
      <p:pic>
        <p:nvPicPr>
          <p:cNvPr id="13" name="Picture 3" descr="Z:\СОЦИАЛЬНАЯ МЕХАНИКА\АКТУАЛЬНЫЕ ПРОЕКТЫ\МФЦ 2016 Обучение\Презентация МФЦ\Стрел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9170" y="3715892"/>
            <a:ext cx="357190" cy="358176"/>
          </a:xfrm>
          <a:prstGeom prst="rect">
            <a:avLst/>
          </a:prstGeom>
          <a:noFill/>
        </p:spPr>
      </p:pic>
      <p:pic>
        <p:nvPicPr>
          <p:cNvPr id="11" name="Picture 3" descr="Z:\СОЦИАЛЬНАЯ МЕХАНИКА\АКТУАЛЬНЫЕ ПРОЕКТЫ\МФЦ 2016 Обучение\Презентация МФЦ\Стрел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785926"/>
            <a:ext cx="357190" cy="3581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05866" y="3718172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just">
              <a:lnSpc>
                <a:spcPts val="1820"/>
              </a:lnSpc>
              <a:spcAft>
                <a:spcPts val="600"/>
              </a:spcAft>
              <a:buSzPct val="130000"/>
              <a:defRPr/>
            </a:pPr>
            <a: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Обучение руководителей МФЦ</a:t>
            </a:r>
          </a:p>
          <a:p>
            <a:pPr marL="361950" lvl="1" indent="-361950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Механизмы мотивационной работы с персоналом, </a:t>
            </a:r>
            <a:r>
              <a:rPr lang="ru-RU" sz="1300" dirty="0" err="1" smtClean="0">
                <a:solidFill>
                  <a:srgbClr val="C73A01"/>
                </a:solidFill>
              </a:rPr>
              <a:t>командообразование</a:t>
            </a:r>
            <a:endParaRPr lang="ru-RU" sz="1300" dirty="0" smtClean="0">
              <a:solidFill>
                <a:srgbClr val="C73A01"/>
              </a:solidFill>
            </a:endParaRPr>
          </a:p>
          <a:p>
            <a:pPr marL="361950" lvl="1" indent="-361950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Управление конфликтами, ведение переговоров </a:t>
            </a:r>
          </a:p>
          <a:p>
            <a:pPr marL="361950" lvl="1" indent="-361950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Корпоративные стандарты поведения как элемент имиджа организации, формирование имиджа МФЦ</a:t>
            </a:r>
          </a:p>
          <a:p>
            <a:pPr marL="361950" lvl="1" indent="-361950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Организация внешних и внутренних коммуникаций, массовых и личных</a:t>
            </a:r>
          </a:p>
          <a:p>
            <a:pPr marL="361950" lvl="1" indent="-361950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Работа с управленческими страхами – средство повышения эффективности</a:t>
            </a:r>
          </a:p>
          <a:p>
            <a:pPr marL="361950" lvl="1" indent="-361950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Техники </a:t>
            </a:r>
            <a:r>
              <a:rPr lang="ru-RU" sz="1300" dirty="0" err="1" smtClean="0">
                <a:solidFill>
                  <a:srgbClr val="C73A01"/>
                </a:solidFill>
              </a:rPr>
              <a:t>саморегуляции</a:t>
            </a:r>
            <a:r>
              <a:rPr lang="ru-RU" sz="1300" dirty="0" smtClean="0">
                <a:solidFill>
                  <a:srgbClr val="C73A01"/>
                </a:solidFill>
              </a:rPr>
              <a:t>, как способы снятия стресса</a:t>
            </a:r>
          </a:p>
          <a:p>
            <a:pPr marL="361950" lvl="1" indent="-361950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Подбор, оценка и развитие сотрудников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86484" y="1771676"/>
            <a:ext cx="7200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just">
              <a:lnSpc>
                <a:spcPts val="1820"/>
              </a:lnSpc>
              <a:spcAft>
                <a:spcPts val="600"/>
              </a:spcAft>
              <a:buSzPct val="130000"/>
              <a:defRPr/>
            </a:pPr>
            <a: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Обучение руководителей среднего звена</a:t>
            </a:r>
          </a:p>
          <a:p>
            <a:pPr marL="361950" lvl="1" indent="-361950" algn="just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Механизмы мотивационной работы с персоналом</a:t>
            </a:r>
          </a:p>
          <a:p>
            <a:pPr marL="361950" lvl="1" indent="-361950" algn="just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Управление конфликтами, работа с трудным клиентом</a:t>
            </a:r>
          </a:p>
          <a:p>
            <a:pPr marL="361950" lvl="1" indent="-361950" algn="just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Работа с управленческими страхами – средство повышения эффективности</a:t>
            </a:r>
          </a:p>
          <a:p>
            <a:pPr marL="361950" lvl="1" indent="-361950" algn="just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Техники </a:t>
            </a:r>
            <a:r>
              <a:rPr lang="ru-RU" sz="1300" dirty="0" err="1" smtClean="0">
                <a:solidFill>
                  <a:srgbClr val="C73A01"/>
                </a:solidFill>
              </a:rPr>
              <a:t>саморегуляции</a:t>
            </a:r>
            <a:r>
              <a:rPr lang="ru-RU" sz="1300" dirty="0" smtClean="0">
                <a:solidFill>
                  <a:srgbClr val="C73A01"/>
                </a:solidFill>
              </a:rPr>
              <a:t>, как способы снятия стресса</a:t>
            </a:r>
          </a:p>
          <a:p>
            <a:pPr marL="361950" lvl="1" indent="-361950" algn="just">
              <a:lnSpc>
                <a:spcPts val="1820"/>
              </a:lnSpc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Признаки профессиональной деформации и способы работы с ними</a:t>
            </a:r>
          </a:p>
        </p:txBody>
      </p:sp>
      <p:pic>
        <p:nvPicPr>
          <p:cNvPr id="15" name="Picture 2" descr="http://www.socmech.ru/import/i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429396"/>
            <a:ext cx="1628762" cy="2803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6429396"/>
            <a:ext cx="60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муниципальных и государственных услуг»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7158" y="142852"/>
            <a:ext cx="657229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Перспективы развития</a:t>
            </a:r>
            <a:r>
              <a:rPr lang="ru-RU" sz="23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17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обслуживания и внутренней среды МФЦ</a:t>
            </a:r>
          </a:p>
        </p:txBody>
      </p:sp>
      <p:pic>
        <p:nvPicPr>
          <p:cNvPr id="23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</p:spPr>
      </p:pic>
      <p:pic>
        <p:nvPicPr>
          <p:cNvPr id="16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876"/>
            <a:ext cx="7643866" cy="2643206"/>
          </a:xfrm>
          <a:prstGeom prst="rect">
            <a:avLst/>
          </a:prstGeom>
          <a:noFill/>
          <a:effectLst>
            <a:outerShdw dist="76200" dir="2700000" algn="tl" rotWithShape="0">
              <a:srgbClr val="CF533B"/>
            </a:outerShdw>
          </a:effectLst>
        </p:spPr>
      </p:pic>
      <p:pic>
        <p:nvPicPr>
          <p:cNvPr id="11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7858180" cy="2286016"/>
          </a:xfrm>
          <a:prstGeom prst="rect">
            <a:avLst/>
          </a:prstGeom>
          <a:noFill/>
          <a:effectLst>
            <a:outerShdw dist="76200" dir="2700000" algn="tl" rotWithShape="0">
              <a:srgbClr val="CF533B"/>
            </a:outerShdw>
          </a:effectLst>
        </p:spPr>
      </p:pic>
      <p:pic>
        <p:nvPicPr>
          <p:cNvPr id="13" name="Picture 3" descr="Z:\СОЦИАЛЬНАЯ МЕХАНИКА\АКТУАЛЬНЫЕ ПРОЕКТЫ\МФЦ 2016 Обучение\Презентация МФЦ\Стрел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714488"/>
            <a:ext cx="357190" cy="358176"/>
          </a:xfrm>
          <a:prstGeom prst="rect">
            <a:avLst/>
          </a:prstGeom>
          <a:noFill/>
        </p:spPr>
      </p:pic>
      <p:pic>
        <p:nvPicPr>
          <p:cNvPr id="17" name="Picture 3" descr="Z:\СОЦИАЛЬНАЯ МЕХАНИКА\АКТУАЛЬНЫЕ ПРОЕКТЫ\МФЦ 2016 Обучение\Презентация МФЦ\Стрел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000504"/>
            <a:ext cx="357190" cy="3581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643042" y="4000504"/>
            <a:ext cx="7000924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Aft>
                <a:spcPts val="100"/>
              </a:spcAft>
              <a:defRPr/>
            </a:pPr>
            <a:r>
              <a:rPr lang="ru-RU" sz="1600" b="1" dirty="0" smtClean="0">
                <a:solidFill>
                  <a:srgbClr val="4C2618"/>
                </a:solidFill>
              </a:rPr>
              <a:t>Оценка качества обслуживания</a:t>
            </a:r>
          </a:p>
          <a:p>
            <a:pPr marL="361950" lvl="1" indent="-361950" algn="just">
              <a:lnSpc>
                <a:spcPts val="1920"/>
              </a:lnSpc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Разработка системы оценки качества обслуживания клиентами МФЦ</a:t>
            </a:r>
          </a:p>
          <a:p>
            <a:pPr marL="361950" lvl="1" indent="-361950" algn="just">
              <a:lnSpc>
                <a:spcPts val="1920"/>
              </a:lnSpc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Внедрение системы оценки качества обслуживания </a:t>
            </a:r>
          </a:p>
          <a:p>
            <a:pPr marL="715963" lvl="1" indent="-354013" algn="just">
              <a:lnSpc>
                <a:spcPts val="1920"/>
              </a:lnSpc>
              <a:spcAft>
                <a:spcPts val="100"/>
              </a:spcAft>
              <a:buSzPct val="130000"/>
              <a:buFont typeface="Courier New" pitchFamily="49" charset="0"/>
              <a:buChar char="o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Повышение качества работы сотрудников</a:t>
            </a:r>
          </a:p>
          <a:p>
            <a:pPr marL="715963" lvl="1" indent="-354013" algn="just">
              <a:lnSpc>
                <a:spcPts val="1920"/>
              </a:lnSpc>
              <a:spcAft>
                <a:spcPts val="100"/>
              </a:spcAft>
              <a:buSzPct val="130000"/>
              <a:buFont typeface="Courier New" pitchFamily="49" charset="0"/>
              <a:buChar char="o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Получение информации о качестве и специфики обслуживания учреждениями, отдельными сотрудниками</a:t>
            </a:r>
          </a:p>
          <a:p>
            <a:pPr marL="715963" lvl="1" indent="-354013" algn="just">
              <a:lnSpc>
                <a:spcPts val="1920"/>
              </a:lnSpc>
              <a:spcAft>
                <a:spcPts val="100"/>
              </a:spcAft>
              <a:buSzPct val="130000"/>
              <a:buFont typeface="Courier New" pitchFamily="49" charset="0"/>
              <a:buChar char="o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Определение уровня удовлетворенности обслуживанием в МФЦ</a:t>
            </a:r>
          </a:p>
          <a:p>
            <a:pPr marL="715963" lvl="1" indent="-354013" algn="just">
              <a:lnSpc>
                <a:spcPts val="1920"/>
              </a:lnSpc>
              <a:spcAft>
                <a:spcPts val="100"/>
              </a:spcAft>
              <a:buSzPct val="130000"/>
              <a:buFont typeface="Courier New" pitchFamily="49" charset="0"/>
              <a:buChar char="o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Выявление факторов удовлетворенности и неудовлетворенности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1714488"/>
            <a:ext cx="70009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20"/>
              </a:lnSpc>
              <a:spcAft>
                <a:spcPts val="100"/>
              </a:spcAft>
              <a:defRPr/>
            </a:pPr>
            <a:r>
              <a:rPr lang="ru-RU" sz="16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Формирование имиджа МФЦ во внутренних и внешних группах</a:t>
            </a:r>
          </a:p>
          <a:p>
            <a:pPr marL="361950" lvl="1" indent="-361950" algn="just">
              <a:lnSpc>
                <a:spcPts val="1920"/>
              </a:lnSpc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300" dirty="0" err="1" smtClean="0">
                <a:solidFill>
                  <a:srgbClr val="C73A01"/>
                </a:solidFill>
              </a:rPr>
              <a:t>Беззатратные</a:t>
            </a:r>
            <a:r>
              <a:rPr lang="ru-RU" sz="1300" dirty="0" smtClean="0">
                <a:solidFill>
                  <a:srgbClr val="C73A01"/>
                </a:solidFill>
              </a:rPr>
              <a:t> мероприятия распространения информации и сбора обратной связи для внешней и внутренней </a:t>
            </a:r>
          </a:p>
          <a:p>
            <a:pPr marL="361950" lvl="1" indent="-361950" algn="just">
              <a:lnSpc>
                <a:spcPts val="1920"/>
              </a:lnSpc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Внедрение элементов формирования отношения в обслуживание</a:t>
            </a:r>
          </a:p>
          <a:p>
            <a:pPr marL="361950" lvl="1" indent="-361950" algn="just">
              <a:lnSpc>
                <a:spcPts val="1920"/>
              </a:lnSpc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Выработка корпоративных норм, организация их освоения коллективами </a:t>
            </a:r>
          </a:p>
          <a:p>
            <a:pPr marL="361950" lvl="1" indent="-361950" algn="just">
              <a:lnSpc>
                <a:spcPts val="1920"/>
              </a:lnSpc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Внутрикорпоративные мероприятия – внутри и меж организационные</a:t>
            </a:r>
          </a:p>
          <a:p>
            <a:pPr marL="361950" lvl="1" indent="-361950" algn="just">
              <a:lnSpc>
                <a:spcPts val="1920"/>
              </a:lnSpc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C73A01"/>
                </a:solidFill>
              </a:rPr>
              <a:t>Система вне материальной мотивации руководителей и сотрудников МФЦ</a:t>
            </a:r>
          </a:p>
        </p:txBody>
      </p:sp>
      <p:pic>
        <p:nvPicPr>
          <p:cNvPr id="18" name="Picture 2" descr="http://www.socmech.ru/import/i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6429396"/>
            <a:ext cx="1628762" cy="2803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6429396"/>
            <a:ext cx="60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муниципальных и государственных услуг»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57158" y="142852"/>
            <a:ext cx="657229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Перспективы развития</a:t>
            </a:r>
            <a:r>
              <a:rPr lang="ru-RU" sz="23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17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обслуживания и внутренней среды МФЦ</a:t>
            </a:r>
          </a:p>
        </p:txBody>
      </p:sp>
      <p:pic>
        <p:nvPicPr>
          <p:cNvPr id="23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6453336"/>
            <a:ext cx="6037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и информирование заявителей, прием и выдачу документов при оказании муниципальных и государственных услуг»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28596" y="2500306"/>
            <a:ext cx="571504" cy="3786216"/>
          </a:xfrm>
          <a:prstGeom prst="homePlate">
            <a:avLst>
              <a:gd name="adj" fmla="val 0"/>
            </a:avLst>
          </a:prstGeom>
          <a:solidFill>
            <a:srgbClr val="4C2618"/>
          </a:solidFill>
          <a:ln>
            <a:noFill/>
          </a:ln>
          <a:effectLst>
            <a:outerShdw dist="38100" dir="1200000" algn="l" rotWithShape="0">
              <a:srgbClr val="B792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187512" y="4116414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Телефонный звонок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Визит с консультацией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Визит с консультацией и получением услуги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4464843" y="-1964569"/>
            <a:ext cx="285752" cy="8358246"/>
          </a:xfrm>
          <a:prstGeom prst="homePlate">
            <a:avLst>
              <a:gd name="adj" fmla="val 0"/>
            </a:avLst>
          </a:prstGeom>
          <a:solidFill>
            <a:srgbClr val="4C2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2476" y="2071678"/>
            <a:ext cx="857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 Методы       Показатели                  Индикаторы                           Расчет                              Результаты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142976" y="2500306"/>
            <a:ext cx="1499657" cy="785818"/>
          </a:xfrm>
          <a:prstGeom prst="homePlate">
            <a:avLst>
              <a:gd name="adj" fmla="val 28843"/>
            </a:avLst>
          </a:prstGeom>
          <a:solidFill>
            <a:srgbClr val="B7926A"/>
          </a:solidFill>
          <a:ln>
            <a:noFill/>
          </a:ln>
          <a:effectLst>
            <a:outerShdw dist="38100" dir="1200000" algn="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42436" y="2679274"/>
            <a:ext cx="14716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00" dirty="0" smtClean="0">
                <a:solidFill>
                  <a:srgbClr val="4C2618"/>
                </a:solidFill>
              </a:rPr>
              <a:t>Организация пространства</a:t>
            </a:r>
            <a:endParaRPr lang="ru-RU" sz="1000" dirty="0">
              <a:solidFill>
                <a:srgbClr val="4C2618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142976" y="3500438"/>
            <a:ext cx="1801121" cy="785818"/>
            <a:chOff x="1142976" y="3532483"/>
            <a:chExt cx="1801121" cy="785818"/>
          </a:xfrm>
        </p:grpSpPr>
        <p:sp>
          <p:nvSpPr>
            <p:cNvPr id="21" name="Пятиугольник 20"/>
            <p:cNvSpPr/>
            <p:nvPr/>
          </p:nvSpPr>
          <p:spPr>
            <a:xfrm>
              <a:off x="1142976" y="3532483"/>
              <a:ext cx="1499657" cy="785818"/>
            </a:xfrm>
            <a:prstGeom prst="homePlate">
              <a:avLst>
                <a:gd name="adj" fmla="val 25317"/>
              </a:avLst>
            </a:prstGeom>
            <a:solidFill>
              <a:srgbClr val="B7926A"/>
            </a:solidFill>
            <a:ln>
              <a:noFill/>
            </a:ln>
            <a:effectLst>
              <a:outerShdw dist="38100" dir="1200000" algn="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2976" y="3762821"/>
              <a:ext cx="180112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000" dirty="0" smtClean="0">
                  <a:solidFill>
                    <a:srgbClr val="4C2618"/>
                  </a:solidFill>
                </a:rPr>
                <a:t>Информирование Клиентов</a:t>
              </a:r>
              <a:endParaRPr lang="ru-RU" sz="1000" dirty="0">
                <a:solidFill>
                  <a:srgbClr val="4C2618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04926" y="4500570"/>
            <a:ext cx="1752021" cy="785818"/>
            <a:chOff x="1104926" y="4516592"/>
            <a:chExt cx="1752021" cy="785818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1142976" y="4516592"/>
              <a:ext cx="1499657" cy="785818"/>
            </a:xfrm>
            <a:prstGeom prst="homePlate">
              <a:avLst>
                <a:gd name="adj" fmla="val 25317"/>
              </a:avLst>
            </a:prstGeom>
            <a:solidFill>
              <a:srgbClr val="B7926A"/>
            </a:solidFill>
            <a:ln>
              <a:noFill/>
            </a:ln>
            <a:effectLst>
              <a:outerShdw dist="38100" dir="1200000" algn="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04926" y="4698354"/>
              <a:ext cx="175202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000" dirty="0" smtClean="0">
                  <a:solidFill>
                    <a:srgbClr val="4C2618"/>
                  </a:solidFill>
                </a:rPr>
                <a:t>Профессиональное поведение</a:t>
              </a:r>
              <a:endParaRPr lang="ru-RU" sz="1000" dirty="0">
                <a:solidFill>
                  <a:srgbClr val="4C2618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142976" y="5500702"/>
            <a:ext cx="1685471" cy="785818"/>
            <a:chOff x="1142976" y="5500702"/>
            <a:chExt cx="1685471" cy="785818"/>
          </a:xfrm>
        </p:grpSpPr>
        <p:sp>
          <p:nvSpPr>
            <p:cNvPr id="26" name="Пятиугольник 25"/>
            <p:cNvSpPr/>
            <p:nvPr/>
          </p:nvSpPr>
          <p:spPr>
            <a:xfrm>
              <a:off x="1142976" y="5500702"/>
              <a:ext cx="1499657" cy="785818"/>
            </a:xfrm>
            <a:prstGeom prst="homePlate">
              <a:avLst>
                <a:gd name="adj" fmla="val 27080"/>
              </a:avLst>
            </a:prstGeom>
            <a:solidFill>
              <a:srgbClr val="B7926A"/>
            </a:solidFill>
            <a:ln>
              <a:noFill/>
            </a:ln>
            <a:effectLst>
              <a:outerShdw dist="38100" dir="1200000" algn="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6506" y="5597220"/>
              <a:ext cx="1681941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000" dirty="0" smtClean="0">
                  <a:solidFill>
                    <a:srgbClr val="4C2618"/>
                  </a:solidFill>
                </a:rPr>
                <a:t>Общая удовлетворенность клиентов</a:t>
              </a:r>
              <a:endParaRPr lang="ru-RU" sz="1000" dirty="0">
                <a:solidFill>
                  <a:srgbClr val="4C2618"/>
                </a:solidFill>
              </a:endParaRPr>
            </a:p>
          </p:txBody>
        </p:sp>
      </p:grpSp>
      <p:pic>
        <p:nvPicPr>
          <p:cNvPr id="28" name="Picture 5" descr="C:\Users\User-\Documents\ОООИБРС\МИША\элементы презентации\фон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500305"/>
            <a:ext cx="2000264" cy="3809014"/>
          </a:xfrm>
          <a:prstGeom prst="rect">
            <a:avLst/>
          </a:prstGeom>
          <a:noFill/>
          <a:effectLst>
            <a:outerShdw dist="38100" dir="1200000" algn="l" rotWithShape="0">
              <a:srgbClr val="CF533B"/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714042" y="2520941"/>
            <a:ext cx="2214008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CF533B"/>
                </a:solidFill>
              </a:rPr>
              <a:t>Оформление аудиторий</a:t>
            </a:r>
          </a:p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CF533B"/>
                </a:solidFill>
              </a:rPr>
              <a:t>Соблюдение </a:t>
            </a:r>
            <a:r>
              <a:rPr lang="ru-RU" sz="950" dirty="0" err="1" smtClean="0">
                <a:solidFill>
                  <a:srgbClr val="CF533B"/>
                </a:solidFill>
              </a:rPr>
              <a:t>дресс-кода</a:t>
            </a:r>
            <a:endParaRPr lang="ru-RU" sz="950" dirty="0" smtClean="0">
              <a:solidFill>
                <a:srgbClr val="CF533B"/>
              </a:solidFill>
            </a:endParaRPr>
          </a:p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CF533B"/>
                </a:solidFill>
              </a:rPr>
              <a:t>Чистота помещения</a:t>
            </a:r>
            <a:endParaRPr lang="ru-RU" sz="950" dirty="0">
              <a:solidFill>
                <a:srgbClr val="CF533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4042" y="3286123"/>
            <a:ext cx="235745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4C2618"/>
                </a:solidFill>
              </a:rPr>
              <a:t>Расположение материалов</a:t>
            </a:r>
          </a:p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4C2618"/>
                </a:solidFill>
              </a:rPr>
              <a:t>Навыки информирования</a:t>
            </a:r>
          </a:p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4C2618"/>
                </a:solidFill>
              </a:rPr>
              <a:t>Навыки работы с информационными материалами</a:t>
            </a:r>
            <a:endParaRPr lang="ru-RU" sz="950" dirty="0">
              <a:solidFill>
                <a:srgbClr val="4C261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612" y="4286256"/>
            <a:ext cx="2232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CF533B"/>
                </a:solidFill>
              </a:rPr>
              <a:t>Соблюдение стандартов приветствия</a:t>
            </a:r>
          </a:p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CF533B"/>
                </a:solidFill>
              </a:rPr>
              <a:t>Пользование мобильным </a:t>
            </a:r>
            <a:br>
              <a:rPr lang="ru-RU" sz="950" dirty="0" smtClean="0">
                <a:solidFill>
                  <a:srgbClr val="CF533B"/>
                </a:solidFill>
              </a:rPr>
            </a:br>
            <a:r>
              <a:rPr lang="ru-RU" sz="950" dirty="0" smtClean="0">
                <a:solidFill>
                  <a:srgbClr val="CF533B"/>
                </a:solidFill>
              </a:rPr>
              <a:t>при обслуживании  клиента</a:t>
            </a:r>
          </a:p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CF533B"/>
                </a:solidFill>
              </a:rPr>
              <a:t>Навыки выявления </a:t>
            </a:r>
            <a:br>
              <a:rPr lang="ru-RU" sz="950" dirty="0" smtClean="0">
                <a:solidFill>
                  <a:srgbClr val="CF533B"/>
                </a:solidFill>
              </a:rPr>
            </a:br>
            <a:r>
              <a:rPr lang="ru-RU" sz="950" dirty="0" smtClean="0">
                <a:solidFill>
                  <a:srgbClr val="CF533B"/>
                </a:solidFill>
              </a:rPr>
              <a:t>потребности</a:t>
            </a:r>
            <a:endParaRPr lang="ru-RU" sz="950" dirty="0">
              <a:solidFill>
                <a:srgbClr val="CF533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14042" y="5401261"/>
            <a:ext cx="2571768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4C2618"/>
                </a:solidFill>
              </a:rPr>
              <a:t> Впечатление от посещения</a:t>
            </a:r>
          </a:p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4C2618"/>
                </a:solidFill>
              </a:rPr>
              <a:t> Удовлетворенность</a:t>
            </a:r>
          </a:p>
          <a:p>
            <a:pPr marL="85725" indent="-85725">
              <a:spcAft>
                <a:spcPts val="300"/>
              </a:spcAft>
              <a:buFont typeface="Century Gothic" pitchFamily="34" charset="0"/>
              <a:buChar char="–"/>
            </a:pPr>
            <a:r>
              <a:rPr lang="ru-RU" sz="950" dirty="0" smtClean="0">
                <a:solidFill>
                  <a:srgbClr val="4C2618"/>
                </a:solidFill>
              </a:rPr>
              <a:t> Лояльность клиента</a:t>
            </a:r>
          </a:p>
          <a:p>
            <a:pPr marL="85725" indent="-85725">
              <a:spcAft>
                <a:spcPts val="300"/>
              </a:spcAft>
            </a:pPr>
            <a:r>
              <a:rPr lang="ru-RU" sz="950" dirty="0" smtClean="0">
                <a:solidFill>
                  <a:srgbClr val="4C2618"/>
                </a:solidFill>
              </a:rPr>
              <a:t>    и другие</a:t>
            </a:r>
            <a:endParaRPr lang="ru-RU" sz="950" dirty="0">
              <a:solidFill>
                <a:srgbClr val="4C2618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4786314" y="2500306"/>
            <a:ext cx="2000264" cy="3809014"/>
          </a:xfrm>
          <a:prstGeom prst="homePlate">
            <a:avLst>
              <a:gd name="adj" fmla="val 14545"/>
            </a:avLst>
          </a:prstGeom>
          <a:solidFill>
            <a:srgbClr val="CF533B"/>
          </a:solidFill>
          <a:ln>
            <a:noFill/>
          </a:ln>
          <a:effectLst>
            <a:outerShdw dist="38100" dir="1200000" algn="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855472" y="3507279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Формула количественного индекса качества обслуживания в МФЦ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930330" y="4444522"/>
          <a:ext cx="1800200" cy="218943"/>
        </p:xfrm>
        <a:graphic>
          <a:graphicData uri="http://schemas.openxmlformats.org/presentationml/2006/ole">
            <p:oleObj spid="_x0000_s38914" name="Формула" r:id="rId5" imgW="1879560" imgH="228600" progId="Equation.3">
              <p:embed/>
            </p:oleObj>
          </a:graphicData>
        </a:graphic>
      </p:graphicFrame>
      <p:grpSp>
        <p:nvGrpSpPr>
          <p:cNvPr id="2" name="Группа 43"/>
          <p:cNvGrpSpPr/>
          <p:nvPr/>
        </p:nvGrpSpPr>
        <p:grpSpPr>
          <a:xfrm>
            <a:off x="6572264" y="2500306"/>
            <a:ext cx="2214578" cy="3832089"/>
            <a:chOff x="6715140" y="2500306"/>
            <a:chExt cx="2214578" cy="3857652"/>
          </a:xfrm>
        </p:grpSpPr>
        <p:sp>
          <p:nvSpPr>
            <p:cNvPr id="40" name="Нашивка 39"/>
            <p:cNvSpPr/>
            <p:nvPr/>
          </p:nvSpPr>
          <p:spPr>
            <a:xfrm>
              <a:off x="6715140" y="2500306"/>
              <a:ext cx="2204084" cy="3857652"/>
            </a:xfrm>
            <a:prstGeom prst="chevron">
              <a:avLst>
                <a:gd name="adj" fmla="val 13322"/>
              </a:avLst>
            </a:prstGeom>
            <a:solidFill>
              <a:srgbClr val="E3D7D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Нашивка 40"/>
            <p:cNvSpPr/>
            <p:nvPr/>
          </p:nvSpPr>
          <p:spPr>
            <a:xfrm>
              <a:off x="7344878" y="2500306"/>
              <a:ext cx="1584840" cy="3857652"/>
            </a:xfrm>
            <a:prstGeom prst="chevron">
              <a:avLst>
                <a:gd name="adj" fmla="val 0"/>
              </a:avLst>
            </a:prstGeom>
            <a:solidFill>
              <a:srgbClr val="E3D7D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860296" y="2564904"/>
            <a:ext cx="1928256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975">
              <a:spcAft>
                <a:spcPts val="600"/>
              </a:spcAft>
              <a:buClr>
                <a:srgbClr val="CF533B"/>
              </a:buClr>
              <a:buSzPct val="110000"/>
              <a:buFont typeface="+mj-lt"/>
              <a:buAutoNum type="arabicPeriod"/>
            </a:pPr>
            <a:r>
              <a:rPr lang="ru-RU" sz="950" dirty="0" smtClean="0">
                <a:solidFill>
                  <a:srgbClr val="4C2618"/>
                </a:solidFill>
              </a:rPr>
              <a:t>Сравнительные результаты комплексной оценки процесса оказания государственных и муниципальных услуг в различных МФЦ</a:t>
            </a:r>
          </a:p>
          <a:p>
            <a:pPr lvl="0" indent="180975">
              <a:spcAft>
                <a:spcPts val="600"/>
              </a:spcAft>
              <a:buClr>
                <a:srgbClr val="CF533B"/>
              </a:buClr>
              <a:buSzPct val="110000"/>
              <a:buFont typeface="+mj-lt"/>
              <a:buAutoNum type="arabicPeriod"/>
            </a:pPr>
            <a:r>
              <a:rPr lang="ru-RU" sz="950" dirty="0" smtClean="0">
                <a:solidFill>
                  <a:srgbClr val="4C2618"/>
                </a:solidFill>
              </a:rPr>
              <a:t>Оценка стабильности уровня обслуживания</a:t>
            </a:r>
          </a:p>
          <a:p>
            <a:pPr lvl="0" indent="180975">
              <a:spcAft>
                <a:spcPts val="600"/>
              </a:spcAft>
              <a:buClr>
                <a:srgbClr val="CF533B"/>
              </a:buClr>
              <a:buSzPct val="110000"/>
              <a:buFont typeface="+mj-lt"/>
              <a:buAutoNum type="arabicPeriod"/>
            </a:pPr>
            <a:r>
              <a:rPr lang="ru-RU" sz="950" dirty="0" smtClean="0">
                <a:solidFill>
                  <a:srgbClr val="4C2618"/>
                </a:solidFill>
              </a:rPr>
              <a:t>Выявление особенностей телефонного сервиса и очного обслуживания</a:t>
            </a:r>
          </a:p>
          <a:p>
            <a:pPr lvl="0" indent="180975">
              <a:spcAft>
                <a:spcPts val="600"/>
              </a:spcAft>
              <a:buClr>
                <a:srgbClr val="CF533B"/>
              </a:buClr>
              <a:buSzPct val="110000"/>
              <a:buFont typeface="+mj-lt"/>
              <a:buAutoNum type="arabicPeriod"/>
            </a:pPr>
            <a:r>
              <a:rPr lang="ru-RU" sz="950" dirty="0" smtClean="0">
                <a:solidFill>
                  <a:srgbClr val="4C2618"/>
                </a:solidFill>
              </a:rPr>
              <a:t>Выявление типичных ошибок коммуникации с примерами</a:t>
            </a:r>
          </a:p>
          <a:p>
            <a:pPr lvl="0" indent="180975">
              <a:spcAft>
                <a:spcPts val="600"/>
              </a:spcAft>
              <a:buClr>
                <a:srgbClr val="CF533B"/>
              </a:buClr>
              <a:buSzPct val="110000"/>
              <a:buFont typeface="+mj-lt"/>
              <a:buAutoNum type="arabicPeriod"/>
            </a:pPr>
            <a:r>
              <a:rPr lang="ru-RU" sz="950" dirty="0" smtClean="0">
                <a:solidFill>
                  <a:srgbClr val="4C2618"/>
                </a:solidFill>
              </a:rPr>
              <a:t>Рейтинг МФЦ, отделений,  сотрудников на основе соблюдения стандартов обслуживания</a:t>
            </a:r>
          </a:p>
          <a:p>
            <a:pPr indent="180975">
              <a:spcAft>
                <a:spcPts val="600"/>
              </a:spcAft>
              <a:buClr>
                <a:srgbClr val="CF533B"/>
              </a:buClr>
              <a:buSzPct val="110000"/>
              <a:buFont typeface="+mj-lt"/>
              <a:buAutoNum type="arabicPeriod"/>
            </a:pPr>
            <a:r>
              <a:rPr lang="ru-RU" sz="950" dirty="0" smtClean="0">
                <a:solidFill>
                  <a:srgbClr val="4C2618"/>
                </a:solidFill>
              </a:rPr>
              <a:t>Выявление факторов удовлетворенности и неудовлетворенности населения</a:t>
            </a:r>
            <a:endParaRPr lang="ru-RU" sz="950" dirty="0">
              <a:solidFill>
                <a:srgbClr val="4C2618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42910" y="1285860"/>
            <a:ext cx="8143932" cy="684743"/>
            <a:chOff x="636640" y="1206787"/>
            <a:chExt cx="8001056" cy="684743"/>
          </a:xfrm>
        </p:grpSpPr>
        <p:sp>
          <p:nvSpPr>
            <p:cNvPr id="11" name="TextBox 10"/>
            <p:cNvSpPr txBox="1"/>
            <p:nvPr/>
          </p:nvSpPr>
          <p:spPr>
            <a:xfrm>
              <a:off x="1500166" y="1214422"/>
              <a:ext cx="71375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100" dirty="0" smtClean="0">
                  <a:solidFill>
                    <a:srgbClr val="4C2618"/>
                  </a:solidFill>
                </a:rPr>
                <a:t>Оценка соблюдения сотрудниками МФЦ Самарской области требований  обслуживания </a:t>
              </a:r>
              <a:br>
                <a:rPr lang="ru-RU" sz="1100" dirty="0" smtClean="0">
                  <a:solidFill>
                    <a:srgbClr val="4C2618"/>
                  </a:solidFill>
                </a:rPr>
              </a:br>
              <a:r>
                <a:rPr lang="ru-RU" sz="1100" dirty="0" smtClean="0">
                  <a:solidFill>
                    <a:srgbClr val="4C2618"/>
                  </a:solidFill>
                </a:rPr>
                <a:t>и работы с информационными материалами.</a:t>
              </a:r>
            </a:p>
            <a:p>
              <a:pPr>
                <a:spcAft>
                  <a:spcPts val="400"/>
                </a:spcAft>
              </a:pPr>
              <a:r>
                <a:rPr lang="ru-RU" sz="1100" dirty="0" smtClean="0">
                  <a:solidFill>
                    <a:srgbClr val="4C2618"/>
                  </a:solidFill>
                </a:rPr>
                <a:t>«Тайный посетитель»: оценка по формализованному алгоритму с позиции заявителя</a:t>
              </a:r>
              <a:endParaRPr lang="ru-RU" sz="1100" dirty="0">
                <a:solidFill>
                  <a:srgbClr val="4C2618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2910" y="1571612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F533B"/>
                  </a:solidFill>
                </a:rPr>
                <a:t>Метод: </a:t>
              </a:r>
              <a:endParaRPr lang="ru-RU" sz="1400" dirty="0">
                <a:solidFill>
                  <a:srgbClr val="4C2618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6640" y="1206787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400" b="1" dirty="0" smtClean="0">
                  <a:solidFill>
                    <a:srgbClr val="CF533B"/>
                  </a:solidFill>
                </a:rPr>
                <a:t>Цель:</a:t>
              </a:r>
              <a:endParaRPr lang="ru-RU" sz="1400" dirty="0" smtClean="0">
                <a:solidFill>
                  <a:srgbClr val="4C2618"/>
                </a:solidFill>
              </a:endParaRPr>
            </a:p>
          </p:txBody>
        </p:sp>
      </p:grpSp>
      <p:pic>
        <p:nvPicPr>
          <p:cNvPr id="38" name="Picture 2" descr="http://www.socmech.ru/import/i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6800" y="6429396"/>
            <a:ext cx="1628762" cy="280362"/>
          </a:xfrm>
          <a:prstGeom prst="rect">
            <a:avLst/>
          </a:prstGeom>
          <a:noFill/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357158" y="142852"/>
            <a:ext cx="657229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Перспективы развития</a:t>
            </a:r>
            <a:r>
              <a:rPr lang="ru-RU" sz="23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17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оценки качества обслуживания </a:t>
            </a:r>
          </a:p>
        </p:txBody>
      </p:sp>
      <p:pic>
        <p:nvPicPr>
          <p:cNvPr id="49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-\Documents\ОООИБРС\МИША\элементы презентации\фоновый угол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90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-\Documents\ОООИБРС\МИША\элементы презентации\фоновый угол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4714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5557822" cy="64294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Авторы</a:t>
            </a:r>
            <a:r>
              <a:rPr lang="ru-RU" sz="2700" b="1" dirty="0" smtClean="0"/>
              <a:t> Программы</a:t>
            </a:r>
            <a:endParaRPr lang="ru-RU" sz="27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453336"/>
            <a:ext cx="6287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pic>
        <p:nvPicPr>
          <p:cNvPr id="9" name="Picture 2" descr="http://www.socmech.ru/import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6429396"/>
            <a:ext cx="1628762" cy="280362"/>
          </a:xfrm>
          <a:prstGeom prst="rect">
            <a:avLst/>
          </a:prstGeom>
          <a:noFill/>
        </p:spPr>
      </p:pic>
      <p:pic>
        <p:nvPicPr>
          <p:cNvPr id="11265" name="Picture 1" descr="Z:\СОЦИАЛЬНАЯ МЕХАНИКА\ЦГТИ СМ\Промо-материалы ЦГТИ\Фото М рабочие\DSC_6028_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14422"/>
            <a:ext cx="1348806" cy="108000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>
            <a:outerShdw dist="50800" dir="18900000" algn="bl" rotWithShape="0">
              <a:srgbClr val="CF533B"/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0034" y="2285992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800" b="1" dirty="0" smtClean="0">
                <a:solidFill>
                  <a:srgbClr val="4C2618"/>
                </a:solidFill>
              </a:rPr>
              <a:t>Чураков Михаил Владимирович</a:t>
            </a:r>
            <a:br>
              <a:rPr lang="ru-RU" sz="800" b="1" dirty="0" smtClean="0">
                <a:solidFill>
                  <a:srgbClr val="4C2618"/>
                </a:solidFill>
              </a:rPr>
            </a:br>
            <a:r>
              <a:rPr lang="ru-RU" sz="700" dirty="0" smtClean="0">
                <a:solidFill>
                  <a:srgbClr val="4C2618"/>
                </a:solidFill>
              </a:rPr>
              <a:t>Директор Центра  «Социальная Механика»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4C2618"/>
                </a:solidFill>
              </a:rPr>
              <a:t>Кандидат педагогических наук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786454"/>
            <a:ext cx="27860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800" b="1" dirty="0" err="1" smtClean="0">
                <a:solidFill>
                  <a:srgbClr val="4C2618"/>
                </a:solidFill>
              </a:rPr>
              <a:t>Бубнова</a:t>
            </a:r>
            <a:r>
              <a:rPr lang="ru-RU" sz="800" b="1" dirty="0" smtClean="0">
                <a:solidFill>
                  <a:srgbClr val="4C2618"/>
                </a:solidFill>
              </a:rPr>
              <a:t> Елена Вячеславовна</a:t>
            </a:r>
            <a:br>
              <a:rPr lang="ru-RU" sz="800" b="1" dirty="0" smtClean="0">
                <a:solidFill>
                  <a:srgbClr val="4C2618"/>
                </a:solidFill>
              </a:rPr>
            </a:br>
            <a:r>
              <a:rPr lang="ru-RU" sz="700" dirty="0" smtClean="0">
                <a:solidFill>
                  <a:srgbClr val="4C2618"/>
                </a:solidFill>
              </a:rPr>
              <a:t>Тренер Центра «Социальная Механика»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4C2618"/>
                </a:solidFill>
              </a:rPr>
              <a:t>Психолог - консультант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86051" y="2285992"/>
            <a:ext cx="2214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800" b="1" dirty="0" smtClean="0">
                <a:solidFill>
                  <a:srgbClr val="4C2618"/>
                </a:solidFill>
              </a:rPr>
              <a:t>Фомина Татьяна Алексеевна</a:t>
            </a:r>
            <a:br>
              <a:rPr lang="ru-RU" sz="800" b="1" dirty="0" smtClean="0">
                <a:solidFill>
                  <a:srgbClr val="4C2618"/>
                </a:solidFill>
              </a:rPr>
            </a:br>
            <a:r>
              <a:rPr lang="ru-RU" sz="700" dirty="0" smtClean="0">
                <a:solidFill>
                  <a:srgbClr val="4C2618"/>
                </a:solidFill>
              </a:rPr>
              <a:t>Зам.  </a:t>
            </a:r>
            <a:r>
              <a:rPr lang="ru-RU" sz="700" dirty="0" err="1" smtClean="0">
                <a:solidFill>
                  <a:srgbClr val="4C2618"/>
                </a:solidFill>
              </a:rPr>
              <a:t>Дир</a:t>
            </a:r>
            <a:r>
              <a:rPr lang="ru-RU" sz="700" dirty="0" smtClean="0">
                <a:solidFill>
                  <a:srgbClr val="4C2618"/>
                </a:solidFill>
              </a:rPr>
              <a:t>. Центра  «Социальная Механика»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4C2618"/>
                </a:solidFill>
              </a:rPr>
              <a:t>Доцент</a:t>
            </a:r>
          </a:p>
        </p:txBody>
      </p:sp>
      <p:pic>
        <p:nvPicPr>
          <p:cNvPr id="14" name="Picture 2" descr="Z:\СОЦИАЛЬНАЯ МЕХАНИКА\ЦГТИ СМ\Промо-материалы ЦГТИ\Сайт II\Чистовики 2\Команда\4.2.4 Фомина.jpg"/>
          <p:cNvPicPr>
            <a:picLocks noChangeArrowheads="1"/>
          </p:cNvPicPr>
          <p:nvPr/>
        </p:nvPicPr>
        <p:blipFill>
          <a:blip r:embed="rId6" cstate="print"/>
          <a:srcRect t="15832" b="11205"/>
          <a:stretch>
            <a:fillRect/>
          </a:stretch>
        </p:blipFill>
        <p:spPr bwMode="auto">
          <a:xfrm>
            <a:off x="2857488" y="1214422"/>
            <a:ext cx="1350000" cy="108000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>
            <a:outerShdw dist="50800" dir="18900000" algn="bl" rotWithShape="0">
              <a:srgbClr val="CF533B"/>
            </a:outerShdw>
          </a:effectLst>
        </p:spPr>
      </p:pic>
      <p:grpSp>
        <p:nvGrpSpPr>
          <p:cNvPr id="29" name="Группа 28"/>
          <p:cNvGrpSpPr/>
          <p:nvPr/>
        </p:nvGrpSpPr>
        <p:grpSpPr>
          <a:xfrm>
            <a:off x="2771800" y="4725144"/>
            <a:ext cx="2500900" cy="1502457"/>
            <a:chOff x="500035" y="3000372"/>
            <a:chExt cx="2428892" cy="1502457"/>
          </a:xfrm>
        </p:grpSpPr>
        <p:pic>
          <p:nvPicPr>
            <p:cNvPr id="1027" name="Picture 3" descr="Z:\СОЦИАЛЬНАЯ МЕХАНИКА\ЦГТИ СМ\Промо-материалы ЦГТИ\Сайт II\Чистовики 2\Команда\4.2.10 Лукьянова.jp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472" y="3000372"/>
              <a:ext cx="1350000" cy="1080000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>
              <a:outerShdw dist="50800" dir="18900000" algn="bl" rotWithShape="0">
                <a:srgbClr val="CF533B"/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00035" y="4071942"/>
              <a:ext cx="24288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Clr>
                  <a:srgbClr val="EE5044"/>
                </a:buClr>
              </a:pPr>
              <a:r>
                <a:rPr lang="ru-RU" sz="800" b="1" dirty="0" smtClean="0">
                  <a:solidFill>
                    <a:srgbClr val="4C2618"/>
                  </a:solidFill>
                </a:rPr>
                <a:t>Лукьянова Ирина Анатольевна</a:t>
              </a:r>
              <a:br>
                <a:rPr lang="ru-RU" sz="800" b="1" dirty="0" smtClean="0">
                  <a:solidFill>
                    <a:srgbClr val="4C2618"/>
                  </a:solidFill>
                </a:rPr>
              </a:br>
              <a:r>
                <a:rPr lang="ru-RU" sz="700" dirty="0" smtClean="0">
                  <a:solidFill>
                    <a:srgbClr val="4C2618"/>
                  </a:solidFill>
                </a:rPr>
                <a:t>Эксперт Центра  «Социальная Механика»</a:t>
              </a:r>
            </a:p>
            <a:p>
              <a:pPr>
                <a:spcBef>
                  <a:spcPct val="0"/>
                </a:spcBef>
                <a:buClr>
                  <a:srgbClr val="EE5044"/>
                </a:buClr>
              </a:pPr>
              <a:r>
                <a:rPr lang="ru-RU" sz="700" dirty="0" smtClean="0">
                  <a:solidFill>
                    <a:srgbClr val="4C2618"/>
                  </a:solidFill>
                </a:rPr>
                <a:t>Тренер, специалист по коммуникации</a:t>
              </a:r>
            </a:p>
          </p:txBody>
        </p:sp>
      </p:grpSp>
      <p:pic>
        <p:nvPicPr>
          <p:cNvPr id="1029" name="Picture 5" descr="Z:\СОЦИАЛЬНАЯ МЕХАНИКА\АКТУАЛЬНЫЕ ПРОЕКТЫ\МФЦ 2016 Обучение\Презентация МФЦ\Гудзовская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9" y="3000372"/>
            <a:ext cx="1350000" cy="108000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>
            <a:outerShdw dist="50800" dir="18900000" algn="bl" rotWithShape="0">
              <a:srgbClr val="CF533B"/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786051" y="4071942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800" b="1" dirty="0" smtClean="0">
                <a:solidFill>
                  <a:srgbClr val="4C2618"/>
                </a:solidFill>
              </a:rPr>
              <a:t>Гудзовская Алла Анатольевна</a:t>
            </a:r>
            <a:br>
              <a:rPr lang="ru-RU" sz="800" b="1" dirty="0" smtClean="0">
                <a:solidFill>
                  <a:srgbClr val="4C2618"/>
                </a:solidFill>
              </a:rPr>
            </a:br>
            <a:r>
              <a:rPr lang="ru-RU" sz="700" dirty="0" smtClean="0">
                <a:solidFill>
                  <a:srgbClr val="4C2618"/>
                </a:solidFill>
              </a:rPr>
              <a:t>Тренер  Центра «Социальная Механика»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4C2618"/>
                </a:solidFill>
              </a:rPr>
              <a:t>Кандидат психологических наук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076056" y="1196752"/>
            <a:ext cx="2786082" cy="1502457"/>
            <a:chOff x="2786051" y="4714884"/>
            <a:chExt cx="2786082" cy="1502457"/>
          </a:xfrm>
        </p:grpSpPr>
        <p:pic>
          <p:nvPicPr>
            <p:cNvPr id="1030" name="Picture 6" descr="Z:\СОЦИАЛЬНАЯ МЕХАНИКА\ЦГТИ СМ\Промо-материалы ЦГТИ\Сайт III\Предложения со всех\Фото\Перелыгина\DSCN5932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57488" y="4714884"/>
              <a:ext cx="1350000" cy="1080000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>
              <a:outerShdw dist="50800" dir="18900000" algn="bl" rotWithShape="0">
                <a:srgbClr val="CF533B"/>
              </a:outerShd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786051" y="5786454"/>
              <a:ext cx="27860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Clr>
                  <a:srgbClr val="EE5044"/>
                </a:buClr>
              </a:pPr>
              <a:r>
                <a:rPr lang="ru-RU" sz="800" b="1" dirty="0" smtClean="0">
                  <a:solidFill>
                    <a:srgbClr val="4C2618"/>
                  </a:solidFill>
                </a:rPr>
                <a:t>Перелыгина </a:t>
              </a:r>
              <a:r>
                <a:rPr lang="en-US" sz="800" b="1" dirty="0" smtClean="0">
                  <a:solidFill>
                    <a:srgbClr val="4C2618"/>
                  </a:solidFill>
                </a:rPr>
                <a:t> </a:t>
              </a:r>
              <a:r>
                <a:rPr lang="ru-RU" sz="800" b="1" dirty="0" smtClean="0">
                  <a:solidFill>
                    <a:srgbClr val="4C2618"/>
                  </a:solidFill>
                </a:rPr>
                <a:t>Екатерина </a:t>
              </a:r>
              <a:r>
                <a:rPr lang="en-US" sz="800" b="1" dirty="0" smtClean="0">
                  <a:solidFill>
                    <a:srgbClr val="4C2618"/>
                  </a:solidFill>
                </a:rPr>
                <a:t> </a:t>
              </a:r>
              <a:r>
                <a:rPr lang="ru-RU" sz="800" b="1" dirty="0" smtClean="0">
                  <a:solidFill>
                    <a:srgbClr val="4C2618"/>
                  </a:solidFill>
                </a:rPr>
                <a:t>Александровна</a:t>
              </a:r>
              <a:br>
                <a:rPr lang="ru-RU" sz="800" b="1" dirty="0" smtClean="0">
                  <a:solidFill>
                    <a:srgbClr val="4C2618"/>
                  </a:solidFill>
                </a:rPr>
              </a:br>
              <a:r>
                <a:rPr lang="ru-RU" sz="700" dirty="0" smtClean="0">
                  <a:solidFill>
                    <a:srgbClr val="4C2618"/>
                  </a:solidFill>
                </a:rPr>
                <a:t>Эксперт Центра «Социальная Механика»</a:t>
              </a:r>
            </a:p>
            <a:p>
              <a:pPr>
                <a:spcBef>
                  <a:spcPct val="0"/>
                </a:spcBef>
                <a:buClr>
                  <a:srgbClr val="EE5044"/>
                </a:buClr>
              </a:pPr>
              <a:r>
                <a:rPr lang="ru-RU" sz="700" dirty="0" smtClean="0">
                  <a:solidFill>
                    <a:srgbClr val="4C2618"/>
                  </a:solidFill>
                </a:rPr>
                <a:t>Разработчик  образовательных программ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39552" y="2996952"/>
            <a:ext cx="2428892" cy="1502457"/>
            <a:chOff x="5072067" y="1214422"/>
            <a:chExt cx="2428892" cy="1502457"/>
          </a:xfrm>
        </p:grpSpPr>
        <p:pic>
          <p:nvPicPr>
            <p:cNvPr id="1031" name="Picture 7" descr="Z:\СОЦИАЛЬНАЯ МЕХАНИКА\ЦГТИ СМ\Промо-материалы ЦГТИ\Сайт III\Предложения со всех\Фото\Сергеева\IMG_9287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43503" y="1214422"/>
              <a:ext cx="1350000" cy="1080000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>
              <a:outerShdw dist="50800" dir="18900000" algn="bl" rotWithShape="0">
                <a:srgbClr val="CF533B"/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072067" y="2285992"/>
              <a:ext cx="24288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Clr>
                  <a:srgbClr val="EE5044"/>
                </a:buClr>
              </a:pPr>
              <a:r>
                <a:rPr lang="ru-RU" sz="800" b="1" dirty="0" smtClean="0">
                  <a:solidFill>
                    <a:srgbClr val="4C2618"/>
                  </a:solidFill>
                </a:rPr>
                <a:t>Сергеева Светлана Юрьевна</a:t>
              </a:r>
              <a:br>
                <a:rPr lang="ru-RU" sz="800" b="1" dirty="0" smtClean="0">
                  <a:solidFill>
                    <a:srgbClr val="4C2618"/>
                  </a:solidFill>
                </a:rPr>
              </a:br>
              <a:r>
                <a:rPr lang="ru-RU" sz="700" dirty="0" smtClean="0">
                  <a:solidFill>
                    <a:srgbClr val="4C2618"/>
                  </a:solidFill>
                </a:rPr>
                <a:t>Тренер  Центра  «Социальная Механика»</a:t>
              </a:r>
            </a:p>
            <a:p>
              <a:pPr>
                <a:spcBef>
                  <a:spcPct val="0"/>
                </a:spcBef>
                <a:buClr>
                  <a:srgbClr val="EE5044"/>
                </a:buClr>
              </a:pPr>
              <a:r>
                <a:rPr lang="ru-RU" sz="700" dirty="0" smtClean="0">
                  <a:solidFill>
                    <a:srgbClr val="4C2618"/>
                  </a:solidFill>
                </a:rPr>
                <a:t>Кандидат социологических  наук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072067" y="4071942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800" b="1" dirty="0" smtClean="0">
                <a:solidFill>
                  <a:srgbClr val="4C2618"/>
                </a:solidFill>
              </a:rPr>
              <a:t>Соловова </a:t>
            </a:r>
            <a:r>
              <a:rPr lang="en-US" sz="800" b="1" dirty="0" smtClean="0">
                <a:solidFill>
                  <a:srgbClr val="4C2618"/>
                </a:solidFill>
              </a:rPr>
              <a:t> </a:t>
            </a:r>
            <a:r>
              <a:rPr lang="ru-RU" sz="800" b="1" dirty="0" smtClean="0">
                <a:solidFill>
                  <a:srgbClr val="4C2618"/>
                </a:solidFill>
              </a:rPr>
              <a:t>Надежда </a:t>
            </a:r>
            <a:r>
              <a:rPr lang="en-US" sz="800" b="1" dirty="0" smtClean="0">
                <a:solidFill>
                  <a:srgbClr val="4C2618"/>
                </a:solidFill>
              </a:rPr>
              <a:t> </a:t>
            </a:r>
            <a:r>
              <a:rPr lang="ru-RU" sz="800" b="1" dirty="0" smtClean="0">
                <a:solidFill>
                  <a:srgbClr val="4C2618"/>
                </a:solidFill>
              </a:rPr>
              <a:t>Алексеевна</a:t>
            </a:r>
            <a:br>
              <a:rPr lang="ru-RU" sz="800" b="1" dirty="0" smtClean="0">
                <a:solidFill>
                  <a:srgbClr val="4C2618"/>
                </a:solidFill>
              </a:rPr>
            </a:br>
            <a:r>
              <a:rPr lang="ru-RU" sz="700" dirty="0" smtClean="0">
                <a:solidFill>
                  <a:srgbClr val="4C2618"/>
                </a:solidFill>
              </a:rPr>
              <a:t>Тренер Центра  «Социальная Механика»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4C2618"/>
                </a:solidFill>
              </a:rPr>
              <a:t>Кандидат психологических наук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72067" y="5786454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800" b="1" dirty="0" smtClean="0">
                <a:solidFill>
                  <a:srgbClr val="4C2618"/>
                </a:solidFill>
              </a:rPr>
              <a:t>Санин Артем Анатольевич</a:t>
            </a:r>
            <a:br>
              <a:rPr lang="ru-RU" sz="800" b="1" dirty="0" smtClean="0">
                <a:solidFill>
                  <a:srgbClr val="4C2618"/>
                </a:solidFill>
              </a:rPr>
            </a:br>
            <a:r>
              <a:rPr lang="ru-RU" sz="700" dirty="0" smtClean="0">
                <a:solidFill>
                  <a:srgbClr val="4C2618"/>
                </a:solidFill>
              </a:rPr>
              <a:t>Тренер Центра «Социальная Механика»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4C2618"/>
                </a:solidFill>
              </a:rPr>
              <a:t>Психолог, </a:t>
            </a:r>
            <a:r>
              <a:rPr lang="ru-RU" sz="700" dirty="0" err="1" smtClean="0">
                <a:solidFill>
                  <a:srgbClr val="4C2618"/>
                </a:solidFill>
              </a:rPr>
              <a:t>коучер</a:t>
            </a:r>
            <a:endParaRPr lang="ru-RU" sz="700" dirty="0" smtClean="0">
              <a:solidFill>
                <a:srgbClr val="4C2618"/>
              </a:solidFill>
            </a:endParaRPr>
          </a:p>
        </p:txBody>
      </p:sp>
      <p:pic>
        <p:nvPicPr>
          <p:cNvPr id="1026" name="Picture 2" descr="Z:\СОЦИАЛЬНАЯ МЕХАНИКА\АКТУАЛЬНЫЕ ПРОЕКТЫ\МФЦ 2016 Обучение\Презентация МФЦ\Соловова 1.JP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3000372"/>
            <a:ext cx="1350000" cy="108000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>
            <a:outerShdw dist="50800" dir="18900000" algn="bl" rotWithShape="0">
              <a:srgbClr val="CF533B"/>
            </a:outerShdw>
          </a:effectLst>
        </p:spPr>
      </p:pic>
      <p:pic>
        <p:nvPicPr>
          <p:cNvPr id="3" name="Picture 3" descr="Z:\СОЦИАЛЬНАЯ МЕХАНИКА\АКТУАЛЬНЫЕ ПРОЕКТЫ\МФЦ 2016 Обучение\Презентация МФЦ\Санин.jpe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4714884"/>
            <a:ext cx="1350000" cy="108000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>
            <a:outerShdw dist="50800" dir="18900000" algn="bl" rotWithShape="0">
              <a:srgbClr val="CF533B"/>
            </a:outerShdw>
          </a:effectLst>
        </p:spPr>
      </p:pic>
      <p:pic>
        <p:nvPicPr>
          <p:cNvPr id="4" name="Picture 4" descr="Z:\СОЦИАЛЬНАЯ МЕХАНИКА\АКТУАЛЬНЫЕ ПРОЕКТЫ\МФЦ 2016 Обучение\Презентация МФЦ\Бубнова 1.jpg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71472" y="4714884"/>
            <a:ext cx="1350000" cy="108000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>
            <a:outerShdw dist="50800" dir="18900000" algn="bl" rotWithShape="0">
              <a:srgbClr val="CF533B"/>
            </a:outerShdw>
          </a:effectLst>
        </p:spPr>
      </p:pic>
      <p:pic>
        <p:nvPicPr>
          <p:cNvPr id="30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9" y="214291"/>
            <a:ext cx="1643074" cy="67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-\Documents\ОООИБРС\МИША\элементы презентации\многоуг фоновый коричневый4.png"/>
          <p:cNvPicPr>
            <a:picLocks noChangeAspect="1" noChangeArrowheads="1"/>
          </p:cNvPicPr>
          <p:nvPr/>
        </p:nvPicPr>
        <p:blipFill>
          <a:blip r:embed="rId2" cstate="print"/>
          <a:srcRect r="340"/>
          <a:stretch>
            <a:fillRect/>
          </a:stretch>
        </p:blipFill>
        <p:spPr bwMode="auto">
          <a:xfrm flipV="1"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-\Documents\ОООИБРС\МИША\элементы презентации\многоуг фоновый крас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-24"/>
            <a:ext cx="9144000" cy="6269038"/>
          </a:xfrm>
          <a:prstGeom prst="rect">
            <a:avLst/>
          </a:prstGeom>
          <a:noFill/>
        </p:spPr>
      </p:pic>
      <p:pic>
        <p:nvPicPr>
          <p:cNvPr id="2053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429264"/>
            <a:ext cx="2890015" cy="1179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6286520"/>
            <a:ext cx="6215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</a:p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pic>
        <p:nvPicPr>
          <p:cNvPr id="6" name="Picture 2" descr="http://www.socmech.ru/import/i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286388"/>
            <a:ext cx="1500166" cy="258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0"/>
            <a:ext cx="692948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проекта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857224" y="2357430"/>
            <a:ext cx="7643866" cy="3046988"/>
            <a:chOff x="857224" y="2143116"/>
            <a:chExt cx="7643866" cy="30469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500166" y="2143116"/>
              <a:ext cx="700092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Необходимость   разработки   Программы   подготовки   «с нуля»</a:t>
              </a:r>
            </a:p>
            <a:p>
              <a:pPr algn="just">
                <a:defRPr/>
              </a:pPr>
              <a:r>
                <a:rPr lang="ru-RU" sz="1300" dirty="0" smtClean="0">
                  <a:solidFill>
                    <a:srgbClr val="CF533B"/>
                  </a:solidFill>
                </a:rPr>
                <a:t>краткосрочной,  интенсивной,  разносторонней,  практико-ориентированной</a:t>
              </a:r>
            </a:p>
            <a:p>
              <a:pPr algn="just">
                <a:defRPr/>
              </a:pPr>
              <a:endParaRPr lang="ru-RU" sz="24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endParaRPr>
            </a:p>
            <a:p>
              <a:pPr algn="just">
                <a:defRPr/>
              </a:pPr>
              <a:r>
                <a:rPr lang="ru-RU" sz="16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Основание Программы на практике работы МФЦ с заявителями </a:t>
              </a:r>
            </a:p>
            <a:p>
              <a:pPr algn="just">
                <a:defRPr/>
              </a:pPr>
              <a:r>
                <a:rPr lang="ru-RU" sz="1300" dirty="0" smtClean="0">
                  <a:solidFill>
                    <a:srgbClr val="CF533B"/>
                  </a:solidFill>
                </a:rPr>
                <a:t>с учетом специфики рабочих ситуаций, запросов сотрудников и руководителей</a:t>
              </a:r>
            </a:p>
            <a:p>
              <a:pPr algn="just">
                <a:defRPr/>
              </a:pPr>
              <a:endParaRPr lang="ru-RU" sz="24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endParaRPr>
            </a:p>
            <a:p>
              <a:pPr algn="just">
                <a:defRPr/>
              </a:pPr>
              <a:r>
                <a:rPr lang="ru-RU" sz="16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Обучение для всех сотрудников, работающих с заявителями </a:t>
              </a:r>
              <a:r>
                <a:rPr lang="ru-RU" sz="1600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/>
              </a:r>
              <a:br>
                <a:rPr lang="ru-RU" sz="1600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</a:br>
              <a:r>
                <a:rPr lang="ru-RU" sz="1300" dirty="0" smtClean="0">
                  <a:solidFill>
                    <a:srgbClr val="CF533B"/>
                  </a:solidFill>
                </a:rPr>
                <a:t>без  перерывов в работе МФЦ с заявителями</a:t>
              </a:r>
            </a:p>
            <a:p>
              <a:pPr algn="just">
                <a:defRPr/>
              </a:pPr>
              <a:endParaRPr lang="ru-RU" sz="24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endParaRPr>
            </a:p>
            <a:p>
              <a:pPr algn="just">
                <a:defRPr/>
              </a:pPr>
              <a:r>
                <a:rPr lang="ru-RU" sz="1600" b="1" dirty="0" smtClean="0">
                  <a:solidFill>
                    <a:srgbClr val="4C2618"/>
                  </a:solidFill>
                </a:rPr>
                <a:t>Запрос на д</a:t>
              </a:r>
              <a:r>
                <a:rPr lang="ru-RU" sz="16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остижение долгосрочного эффекта </a:t>
              </a:r>
              <a:br>
                <a:rPr lang="ru-RU" sz="16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</a:br>
              <a:r>
                <a:rPr lang="ru-RU" sz="1300" dirty="0" smtClean="0">
                  <a:solidFill>
                    <a:srgbClr val="CF533B"/>
                  </a:solidFill>
                </a:rPr>
                <a:t>психологического, образовательного, организационного</a:t>
              </a:r>
            </a:p>
          </p:txBody>
        </p:sp>
        <p:pic>
          <p:nvPicPr>
            <p:cNvPr id="24579" name="Picture 3" descr="Z:\СОЦИАЛЬНАЯ МЕХАНИКА\АКТУАЛЬНЫЕ ПРОЕКТЫ\МФЦ 2016 Обучение\Презентация МФЦ\Стрелк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2214554"/>
              <a:ext cx="357190" cy="358176"/>
            </a:xfrm>
            <a:prstGeom prst="rect">
              <a:avLst/>
            </a:prstGeom>
            <a:noFill/>
          </p:spPr>
        </p:pic>
        <p:pic>
          <p:nvPicPr>
            <p:cNvPr id="16" name="Picture 3" descr="Z:\СОЦИАЛЬНАЯ МЕХАНИКА\АКТУАЛЬНЫЕ ПРОЕКТЫ\МФЦ 2016 Обучение\Презентация МФЦ\Стрелк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3833816"/>
              <a:ext cx="357190" cy="358176"/>
            </a:xfrm>
            <a:prstGeom prst="rect">
              <a:avLst/>
            </a:prstGeom>
            <a:noFill/>
          </p:spPr>
        </p:pic>
        <p:pic>
          <p:nvPicPr>
            <p:cNvPr id="17" name="Picture 3" descr="Z:\СОЦИАЛЬНАЯ МЕХАНИКА\АКТУАЛЬНЫЕ ПРОЕКТЫ\МФЦ 2016 Обучение\Презентация МФЦ\Стрелк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4643446"/>
              <a:ext cx="357190" cy="358176"/>
            </a:xfrm>
            <a:prstGeom prst="rect">
              <a:avLst/>
            </a:prstGeom>
            <a:noFill/>
          </p:spPr>
        </p:pic>
        <p:pic>
          <p:nvPicPr>
            <p:cNvPr id="18" name="Picture 3" descr="Z:\СОЦИАЛЬНАЯ МЕХАНИКА\АКТУАЛЬНЫЕ ПРОЕКТЫ\МФЦ 2016 Обучение\Презентация МФЦ\Стрелк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3024185"/>
              <a:ext cx="357190" cy="358176"/>
            </a:xfrm>
            <a:prstGeom prst="rect">
              <a:avLst/>
            </a:prstGeom>
            <a:noFill/>
          </p:spPr>
        </p:pic>
      </p:grpSp>
      <p:pic>
        <p:nvPicPr>
          <p:cNvPr id="14" name="Picture 2" descr="http://www.socmech.ru/import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396"/>
            <a:ext cx="1628762" cy="280362"/>
          </a:xfrm>
          <a:prstGeom prst="rect">
            <a:avLst/>
          </a:prstGeom>
          <a:noFill/>
        </p:spPr>
      </p:pic>
      <p:pic>
        <p:nvPicPr>
          <p:cNvPr id="20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42852"/>
            <a:ext cx="250033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714348" y="1785927"/>
            <a:ext cx="8072002" cy="1985159"/>
            <a:chOff x="856731" y="2143117"/>
            <a:chExt cx="8072002" cy="19851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235" y="2143117"/>
              <a:ext cx="7500498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900"/>
                </a:spcAft>
                <a:defRPr/>
              </a:pPr>
              <a:r>
                <a:rPr lang="ru-RU" sz="17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Выделение этапа диагностики и проектирования</a:t>
              </a:r>
            </a:p>
            <a:p>
              <a:pPr algn="just">
                <a:spcAft>
                  <a:spcPts val="900"/>
                </a:spcAft>
                <a:defRPr/>
              </a:pPr>
              <a:r>
                <a:rPr lang="ru-RU" sz="1300" dirty="0" smtClean="0">
                  <a:solidFill>
                    <a:srgbClr val="CF533B"/>
                  </a:solidFill>
                </a:rPr>
                <a:t>Анкетирование 240 сотрудников, интервью 16 руководителей МФЦ, анализ документов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Анализ специфики рабочих ситуаций в МФЦ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Выделение факторов, снижающих эффективность МФЦ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Выявление запросов сотрудников и руководителей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Выявление профессиональных дефицитов сотрудников</a:t>
              </a:r>
            </a:p>
            <a:p>
              <a:pPr marL="361950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Построение профиля компетенций обучаемых сотрудников МФЦ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Разработка программы в виде набора модулей</a:t>
              </a:r>
            </a:p>
          </p:txBody>
        </p:sp>
        <p:pic>
          <p:nvPicPr>
            <p:cNvPr id="24579" name="Picture 3" descr="Z:\СОЦИАЛЬНАЯ МЕХАНИКА\АКТУАЛЬНЫЕ ПРОЕКТЫ\МФЦ 2016 Обучение\Презентация МФЦ\Стрелк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857224" y="2214554"/>
              <a:ext cx="357190" cy="358176"/>
            </a:xfrm>
            <a:prstGeom prst="rect">
              <a:avLst/>
            </a:prstGeom>
            <a:noFill/>
          </p:spPr>
        </p:pic>
      </p:grpSp>
      <p:grpSp>
        <p:nvGrpSpPr>
          <p:cNvPr id="15" name="Группа 18"/>
          <p:cNvGrpSpPr/>
          <p:nvPr/>
        </p:nvGrpSpPr>
        <p:grpSpPr>
          <a:xfrm>
            <a:off x="714348" y="4214818"/>
            <a:ext cx="7572428" cy="1785104"/>
            <a:chOff x="856731" y="2285992"/>
            <a:chExt cx="7572428" cy="17851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28235" y="2285992"/>
              <a:ext cx="7000924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900"/>
                </a:spcAft>
                <a:defRPr/>
              </a:pPr>
              <a:r>
                <a:rPr lang="ru-RU" sz="17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Проведение обучения в интерактивном режиме</a:t>
              </a:r>
            </a:p>
            <a:p>
              <a:pPr algn="just">
                <a:spcAft>
                  <a:spcPts val="900"/>
                </a:spcAft>
                <a:defRPr/>
              </a:pPr>
              <a:r>
                <a:rPr lang="ru-RU" sz="1300" dirty="0" smtClean="0">
                  <a:solidFill>
                    <a:srgbClr val="CF533B"/>
                  </a:solidFill>
                </a:rPr>
                <a:t>Обучение за 5 месяцев 422 сотрудников 2</a:t>
              </a:r>
              <a:r>
                <a:rPr lang="en-US" sz="1300" dirty="0" smtClean="0">
                  <a:solidFill>
                    <a:srgbClr val="CF533B"/>
                  </a:solidFill>
                </a:rPr>
                <a:t>3</a:t>
              </a:r>
              <a:r>
                <a:rPr lang="ru-RU" sz="1300" dirty="0" smtClean="0">
                  <a:solidFill>
                    <a:srgbClr val="CF533B"/>
                  </a:solidFill>
                </a:rPr>
                <a:t> МФЦ, объединенных в 28 групп 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Реализация модулей профильными специалистами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Вариативность реализации модулей в зависимости от уровня группы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Оптимизация корпоративной культуры, постановка коллективам ориентиров</a:t>
              </a:r>
            </a:p>
            <a:p>
              <a:pPr marL="361950" lvl="1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Обратная связь, оценка востребованности и усвоения материала</a:t>
              </a:r>
            </a:p>
            <a:p>
              <a:pPr marL="361950" indent="-361950" algn="just">
                <a:buSzPct val="130000"/>
                <a:buFont typeface="Arial" pitchFamily="34" charset="0"/>
                <a:buChar char="•"/>
                <a:defRPr/>
              </a:pPr>
              <a:r>
                <a:rPr lang="ru-RU" sz="1300" dirty="0" smtClean="0"/>
                <a:t>Определение путей оптимизации обслуживания и внутренней среды МФЦ </a:t>
              </a:r>
            </a:p>
          </p:txBody>
        </p:sp>
        <p:pic>
          <p:nvPicPr>
            <p:cNvPr id="20" name="Picture 3" descr="Z:\СОЦИАЛЬНАЯ МЕХАНИКА\АКТУАЛЬНЫЕ ПРОЕКТЫ\МФЦ 2016 Обучение\Презентация МФЦ\Стрелк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857224" y="2285499"/>
              <a:ext cx="357190" cy="358176"/>
            </a:xfrm>
            <a:prstGeom prst="rect">
              <a:avLst/>
            </a:prstGeom>
            <a:noFill/>
          </p:spPr>
        </p:pic>
      </p:grpSp>
      <p:pic>
        <p:nvPicPr>
          <p:cNvPr id="14" name="Picture 2" descr="http://www.socmech.ru/import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396"/>
            <a:ext cx="1628762" cy="280362"/>
          </a:xfrm>
          <a:prstGeom prst="rect">
            <a:avLst/>
          </a:prstGeom>
          <a:noFill/>
        </p:spPr>
      </p:pic>
      <p:pic>
        <p:nvPicPr>
          <p:cNvPr id="17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grpSp>
        <p:nvGrpSpPr>
          <p:cNvPr id="2" name="Группа 25"/>
          <p:cNvGrpSpPr/>
          <p:nvPr/>
        </p:nvGrpSpPr>
        <p:grpSpPr>
          <a:xfrm>
            <a:off x="5072066" y="3500438"/>
            <a:ext cx="3394147" cy="2428892"/>
            <a:chOff x="857224" y="3286124"/>
            <a:chExt cx="2901215" cy="2878356"/>
          </a:xfrm>
        </p:grpSpPr>
        <p:pic>
          <p:nvPicPr>
            <p:cNvPr id="27" name="Picture 6" descr="C:\Users\User-\Documents\ОООИБРС\МИША\элементы презентации\прямоуг красн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3357562"/>
              <a:ext cx="2829777" cy="2806918"/>
            </a:xfrm>
            <a:prstGeom prst="rect">
              <a:avLst/>
            </a:prstGeom>
            <a:noFill/>
          </p:spPr>
        </p:pic>
        <p:pic>
          <p:nvPicPr>
            <p:cNvPr id="28" name="Picture 5" descr="C:\Users\User-\Documents\ОООИБРС\МИША\элементы презентации\фон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3286124"/>
              <a:ext cx="2829777" cy="2806921"/>
            </a:xfrm>
            <a:prstGeom prst="rect">
              <a:avLst/>
            </a:prstGeom>
            <a:noFill/>
          </p:spPr>
        </p:pic>
      </p:grpSp>
      <p:grpSp>
        <p:nvGrpSpPr>
          <p:cNvPr id="3" name="Группа 23"/>
          <p:cNvGrpSpPr/>
          <p:nvPr/>
        </p:nvGrpSpPr>
        <p:grpSpPr>
          <a:xfrm>
            <a:off x="785786" y="3500438"/>
            <a:ext cx="3394148" cy="2428892"/>
            <a:chOff x="857224" y="3286124"/>
            <a:chExt cx="2901215" cy="2878356"/>
          </a:xfrm>
        </p:grpSpPr>
        <p:pic>
          <p:nvPicPr>
            <p:cNvPr id="22" name="Picture 6" descr="C:\Users\User-\Documents\ОООИБРС\МИША\элементы презентации\прямоуг красн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3357562"/>
              <a:ext cx="2829777" cy="2806918"/>
            </a:xfrm>
            <a:prstGeom prst="rect">
              <a:avLst/>
            </a:prstGeom>
            <a:noFill/>
          </p:spPr>
        </p:pic>
        <p:pic>
          <p:nvPicPr>
            <p:cNvPr id="23" name="Picture 5" descr="C:\Users\User-\Documents\ОООИБРС\МИША\элементы презентации\фон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3286124"/>
              <a:ext cx="2829777" cy="2806921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928662" y="3643314"/>
            <a:ext cx="3108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C2618"/>
                </a:solidFill>
                <a:effectLst/>
              </a:rPr>
              <a:t>Внешние факторы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Низкий уровень правовой грамотности населения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Сложные для понимания процедуры оказания государственных и муниципальных услуг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Завышенные ожидания граждан от МФЦ (проблема  внешнего имиджа)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286380" y="3643314"/>
            <a:ext cx="296552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C2618"/>
                </a:solidFill>
                <a:effectLst/>
              </a:rPr>
              <a:t>Внутренние факторы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Восприятие сотрудниками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МФЦ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клиентов как «трудных»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Непонимание роли и места МФЦ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в системе оказания услуг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(проблема внутреннего имиджа)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Профессиональные дефициты сотрудников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" name="Группа 32"/>
          <p:cNvGrpSpPr/>
          <p:nvPr/>
        </p:nvGrpSpPr>
        <p:grpSpPr>
          <a:xfrm>
            <a:off x="2643174" y="2714621"/>
            <a:ext cx="3929090" cy="571503"/>
            <a:chOff x="2571736" y="2714620"/>
            <a:chExt cx="3929090" cy="571503"/>
          </a:xfrm>
        </p:grpSpPr>
        <p:pic>
          <p:nvPicPr>
            <p:cNvPr id="30" name="Picture 6" descr="C:\Users\User-\Documents\ОООИБРС\МИША\элементы презентации\прямоуг красн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736" y="2714620"/>
              <a:ext cx="3929090" cy="571503"/>
            </a:xfrm>
            <a:prstGeom prst="rect">
              <a:avLst/>
            </a:prstGeom>
            <a:noFill/>
          </p:spPr>
        </p:pic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643174" y="2714620"/>
              <a:ext cx="371477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Проблемы в деятельности сотрудников МФЦ</a:t>
              </a: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5286380" y="2017683"/>
            <a:ext cx="2786082" cy="428628"/>
            <a:chOff x="5214942" y="2071678"/>
            <a:chExt cx="2786082" cy="428628"/>
          </a:xfrm>
        </p:grpSpPr>
        <p:pic>
          <p:nvPicPr>
            <p:cNvPr id="32" name="Picture 3" descr="C:\Users\User-\Documents\ОООИБРС\МИША\элементы презентации\фон4.png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5214942" y="2071678"/>
              <a:ext cx="2786082" cy="428628"/>
            </a:xfrm>
            <a:prstGeom prst="rect">
              <a:avLst/>
            </a:prstGeom>
            <a:noFill/>
          </p:spPr>
        </p:pic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5286380" y="2071678"/>
              <a:ext cx="264320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>
                  <a:solidFill>
                    <a:srgbClr val="4C2618"/>
                  </a:solidFill>
                </a:rPr>
                <a:t>Возможность</a:t>
              </a:r>
              <a:br>
                <a:rPr lang="ru-RU" sz="1200" dirty="0" smtClean="0">
                  <a:solidFill>
                    <a:srgbClr val="4C2618"/>
                  </a:solidFill>
                </a:rPr>
              </a:br>
              <a:r>
                <a:rPr lang="ru-RU" sz="1200" dirty="0" smtClean="0">
                  <a:solidFill>
                    <a:srgbClr val="4C2618"/>
                  </a:solidFill>
                </a:rPr>
                <a:t>прямого  воздействия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C2618"/>
                </a:solidFill>
                <a:effectLst/>
              </a:endParaRPr>
            </a:p>
          </p:txBody>
        </p:sp>
      </p:grpSp>
      <p:grpSp>
        <p:nvGrpSpPr>
          <p:cNvPr id="7" name="Группа 38"/>
          <p:cNvGrpSpPr/>
          <p:nvPr/>
        </p:nvGrpSpPr>
        <p:grpSpPr>
          <a:xfrm>
            <a:off x="1071538" y="2000240"/>
            <a:ext cx="2786082" cy="446071"/>
            <a:chOff x="1000100" y="2054235"/>
            <a:chExt cx="2786082" cy="446071"/>
          </a:xfrm>
        </p:grpSpPr>
        <p:pic>
          <p:nvPicPr>
            <p:cNvPr id="31" name="Picture 3" descr="C:\Users\User-\Documents\ОООИБРС\МИША\элементы презентации\фон4.png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000100" y="2071678"/>
              <a:ext cx="2786082" cy="428628"/>
            </a:xfrm>
            <a:prstGeom prst="rect">
              <a:avLst/>
            </a:prstGeom>
            <a:noFill/>
          </p:spPr>
        </p:pic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071538" y="2054235"/>
              <a:ext cx="2643206" cy="44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>
                  <a:solidFill>
                    <a:srgbClr val="4C2618"/>
                  </a:solidFill>
                </a:rPr>
                <a:t>Возможность опосредованного воздействия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C2618"/>
                </a:solidFill>
                <a:effectLst/>
              </a:endParaRPr>
            </a:p>
          </p:txBody>
        </p:sp>
      </p:grpSp>
      <p:grpSp>
        <p:nvGrpSpPr>
          <p:cNvPr id="8" name="Группа 33"/>
          <p:cNvGrpSpPr/>
          <p:nvPr/>
        </p:nvGrpSpPr>
        <p:grpSpPr>
          <a:xfrm>
            <a:off x="3214678" y="1428736"/>
            <a:ext cx="2786082" cy="428628"/>
            <a:chOff x="3143240" y="1500174"/>
            <a:chExt cx="2786082" cy="428628"/>
          </a:xfrm>
        </p:grpSpPr>
        <p:pic>
          <p:nvPicPr>
            <p:cNvPr id="29" name="Picture 3" descr="C:\Users\User-\Documents\ОООИБРС\МИША\элементы презентации\фон4.png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3143240" y="1500174"/>
              <a:ext cx="2786082" cy="428628"/>
            </a:xfrm>
            <a:prstGeom prst="rect">
              <a:avLst/>
            </a:prstGeom>
            <a:noFill/>
          </p:spPr>
        </p:pic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3324233" y="1571612"/>
              <a:ext cx="246221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solidFill>
                    <a:srgbClr val="4C2618"/>
                  </a:solidFill>
                </a:rPr>
                <a:t>Программа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C2618"/>
                </a:solidFill>
                <a:effectLst/>
              </a:endParaRPr>
            </a:p>
          </p:txBody>
        </p:sp>
      </p:grpSp>
      <p:sp>
        <p:nvSpPr>
          <p:cNvPr id="40" name="Штриховая стрелка вправо 39"/>
          <p:cNvSpPr/>
          <p:nvPr/>
        </p:nvSpPr>
        <p:spPr>
          <a:xfrm rot="5400000">
            <a:off x="3517868" y="1874802"/>
            <a:ext cx="142876" cy="108000"/>
          </a:xfrm>
          <a:prstGeom prst="stripedRightArrow">
            <a:avLst/>
          </a:prstGeom>
          <a:solidFill>
            <a:srgbClr val="B7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rot="5400000">
            <a:off x="5589570" y="1874802"/>
            <a:ext cx="142876" cy="108000"/>
          </a:xfrm>
          <a:prstGeom prst="stripedRightArrow">
            <a:avLst/>
          </a:prstGeom>
          <a:solidFill>
            <a:srgbClr val="B7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триховая стрелка вправо 41"/>
          <p:cNvSpPr/>
          <p:nvPr/>
        </p:nvSpPr>
        <p:spPr>
          <a:xfrm rot="5400000">
            <a:off x="858067" y="2893215"/>
            <a:ext cx="1071570" cy="142876"/>
          </a:xfrm>
          <a:prstGeom prst="stripedRightArrow">
            <a:avLst/>
          </a:prstGeom>
          <a:solidFill>
            <a:srgbClr val="B7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триховая стрелка вправо 44"/>
          <p:cNvSpPr/>
          <p:nvPr/>
        </p:nvSpPr>
        <p:spPr>
          <a:xfrm rot="5400000">
            <a:off x="7216049" y="2893215"/>
            <a:ext cx="1071570" cy="142876"/>
          </a:xfrm>
          <a:prstGeom prst="stripedRightArrow">
            <a:avLst/>
          </a:prstGeom>
          <a:solidFill>
            <a:srgbClr val="B7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триховая стрелка вправо 45"/>
          <p:cNvSpPr/>
          <p:nvPr/>
        </p:nvSpPr>
        <p:spPr>
          <a:xfrm rot="16200000" flipV="1">
            <a:off x="3125240" y="3304124"/>
            <a:ext cx="216000" cy="180000"/>
          </a:xfrm>
          <a:prstGeom prst="stripedRightArrow">
            <a:avLst/>
          </a:prstGeom>
          <a:solidFill>
            <a:srgbClr val="4C2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16200000" flipV="1">
            <a:off x="5839884" y="3304124"/>
            <a:ext cx="216000" cy="180000"/>
          </a:xfrm>
          <a:prstGeom prst="stripedRightArrow">
            <a:avLst/>
          </a:prstGeom>
          <a:solidFill>
            <a:srgbClr val="4C2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http://www.socmech.ru/import/i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6429396"/>
            <a:ext cx="1628762" cy="280362"/>
          </a:xfrm>
          <a:prstGeom prst="rect">
            <a:avLst/>
          </a:prstGeom>
          <a:noFill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500034" y="142852"/>
            <a:ext cx="685804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Факторы снижающие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эффективность МФЦ</a:t>
            </a: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 *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6248" y="5929330"/>
            <a:ext cx="4214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>
                <a:srgbClr val="EE5044"/>
              </a:buClr>
            </a:pPr>
            <a:r>
              <a:rPr lang="ru-RU" sz="1200" dirty="0" smtClean="0">
                <a:solidFill>
                  <a:srgbClr val="4C2618"/>
                </a:solidFill>
              </a:rPr>
              <a:t>*</a:t>
            </a:r>
            <a:r>
              <a:rPr lang="ru-RU" sz="1050" dirty="0" smtClean="0">
                <a:solidFill>
                  <a:srgbClr val="4C2618"/>
                </a:solidFill>
              </a:rPr>
              <a:t> Данные исследования</a:t>
            </a:r>
          </a:p>
        </p:txBody>
      </p:sp>
      <p:pic>
        <p:nvPicPr>
          <p:cNvPr id="39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142852"/>
            <a:ext cx="678661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 восприятия клиентов,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как «трудных»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 *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2071678"/>
          <a:ext cx="3357586" cy="4000527"/>
        </p:xfrm>
        <a:graphic>
          <a:graphicData uri="http://schemas.openxmlformats.org/drawingml/2006/table">
            <a:tbl>
              <a:tblPr/>
              <a:tblGrid>
                <a:gridCol w="2728039"/>
                <a:gridCol w="629547"/>
              </a:tblGrid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Заявители не могут сформулировать, какая услуга им нужна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85 %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Заявители хотят,  чтобы  документы принесли и оформили за них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46 %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Заявители не слушают, приходится повторять одно и то же несколько раз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45 %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Заявители постоянно приносят неполный пакет документов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41 %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Заявители приносят неправильно оформленные документы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33 %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Заявители проявляют </a:t>
                      </a:r>
                      <a:b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невоспитанность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31 %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Заявители часто опаздывают, </a:t>
                      </a:r>
                      <a:b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путают очередь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14 %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Заявители провоцируют </a:t>
                      </a:r>
                      <a:b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конфликты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12 %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000" b="0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Не укладываюсь во время, отведенное регламентом на контакт с заявителем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  <a:defRPr/>
                      </a:pPr>
                      <a:r>
                        <a:rPr lang="ru-RU" sz="1300" b="1" kern="1200" dirty="0" smtClean="0">
                          <a:solidFill>
                            <a:srgbClr val="4C2618"/>
                          </a:solidFill>
                          <a:latin typeface="+mj-lt"/>
                          <a:ea typeface="+mj-ea"/>
                          <a:cs typeface="+mj-cs"/>
                        </a:rPr>
                        <a:t>11 %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143380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357158" y="1571612"/>
            <a:ext cx="34290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ru-RU" sz="17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Сложности взаимодействия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1571612"/>
            <a:ext cx="314327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sz="17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Образ трудного клиента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71934" y="4143380"/>
            <a:ext cx="2571768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00"/>
              </a:spcAft>
              <a:defRPr/>
            </a:pP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«Агрессивно настроен </a:t>
            </a:r>
            <a:b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с начала контакта»</a:t>
            </a:r>
          </a:p>
          <a:p>
            <a:pPr algn="r">
              <a:spcAft>
                <a:spcPts val="400"/>
              </a:spcAft>
              <a:defRPr/>
            </a:pP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«Не слушает </a:t>
            </a:r>
            <a:b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объяснения»</a:t>
            </a:r>
          </a:p>
          <a:p>
            <a:pPr algn="r">
              <a:spcAft>
                <a:spcPts val="400"/>
              </a:spcAft>
              <a:defRPr/>
            </a:pP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«Начинает конфликт при указании </a:t>
            </a:r>
            <a:b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на его неверные действия»</a:t>
            </a:r>
          </a:p>
          <a:p>
            <a:pPr algn="r">
              <a:spcAft>
                <a:spcPts val="400"/>
              </a:spcAft>
              <a:defRPr/>
            </a:pP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«Переспрашивает одно и то же</a:t>
            </a:r>
            <a:b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 несколько раз»</a:t>
            </a:r>
          </a:p>
          <a:p>
            <a:pPr algn="r">
              <a:spcAft>
                <a:spcPts val="400"/>
              </a:spcAft>
              <a:defRPr/>
            </a:pP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«Задает множество ненужных </a:t>
            </a:r>
            <a:b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вопросов»</a:t>
            </a:r>
          </a:p>
          <a:p>
            <a:pPr algn="r">
              <a:spcAft>
                <a:spcPts val="400"/>
              </a:spcAft>
              <a:defRPr/>
            </a:pP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«Кричит, когда </a:t>
            </a:r>
            <a:b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</a:br>
            <a:r>
              <a:rPr lang="ru-RU" sz="800" i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объясняет что то»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500694" y="1928802"/>
            <a:ext cx="3148972" cy="2214578"/>
            <a:chOff x="5508104" y="2000240"/>
            <a:chExt cx="3148972" cy="2214578"/>
          </a:xfrm>
        </p:grpSpPr>
        <p:pic>
          <p:nvPicPr>
            <p:cNvPr id="2049" name="Picture 1" descr="Z:\СОЦИАЛЬНАЯ МЕХАНИКА\АКТУАЛЬНЫЕ ПРОЕКТЫ\МФЦ 2016 Обучение\Презентация МФЦ\Картинки\c2329780b8c91806de4448826c549161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5715008" y="2000240"/>
              <a:ext cx="1837023" cy="221457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724128" y="3789040"/>
              <a:ext cx="1928826" cy="1765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tIns="3600" rIns="3600" bIns="3600" rtlCol="0">
              <a:spAutoFit/>
            </a:bodyPr>
            <a:lstStyle/>
            <a:p>
              <a:r>
                <a:rPr lang="ru-RU" sz="1100" dirty="0" smtClean="0">
                  <a:solidFill>
                    <a:srgbClr val="C76901"/>
                  </a:solidFill>
                </a:rPr>
                <a:t>Вы все здесь бюрократы</a:t>
              </a:r>
              <a:endParaRPr lang="ru-RU" sz="1100" dirty="0">
                <a:solidFill>
                  <a:srgbClr val="C7690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2708920"/>
              <a:ext cx="2428892" cy="268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tIns="3600" rIns="3600" bIns="3600" rtlCol="0">
              <a:spAutoFit/>
            </a:bodyPr>
            <a:lstStyle/>
            <a:p>
              <a:r>
                <a:rPr lang="ru-RU" sz="1700" dirty="0" smtClean="0">
                  <a:solidFill>
                    <a:srgbClr val="4C2618"/>
                  </a:solidFill>
                </a:rPr>
                <a:t>Невоспитанный</a:t>
              </a:r>
              <a:endParaRPr lang="ru-RU" sz="1700" dirty="0">
                <a:solidFill>
                  <a:srgbClr val="4C2618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44208" y="3212976"/>
              <a:ext cx="1872208" cy="222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tIns="3600" rIns="3600" bIns="3600" rtlCol="0">
              <a:spAutoFit/>
            </a:bodyPr>
            <a:lstStyle/>
            <a:p>
              <a:r>
                <a:rPr lang="ru-RU" sz="1400" dirty="0" smtClean="0">
                  <a:solidFill>
                    <a:srgbClr val="C73A01"/>
                  </a:solidFill>
                </a:rPr>
                <a:t>Эмоционирующий</a:t>
              </a:r>
              <a:endParaRPr lang="ru-RU" sz="1400" dirty="0">
                <a:solidFill>
                  <a:srgbClr val="C73A0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2160" y="2996952"/>
              <a:ext cx="1224136" cy="1765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tIns="3600" rIns="3600" bIns="3600" rtlCol="0">
              <a:spAutoFit/>
            </a:bodyPr>
            <a:lstStyle/>
            <a:p>
              <a:r>
                <a:rPr lang="ru-RU" sz="1100" dirty="0" smtClean="0">
                  <a:solidFill>
                    <a:srgbClr val="C76901"/>
                  </a:solidFill>
                </a:rPr>
                <a:t>Вы мне должны</a:t>
              </a:r>
              <a:endParaRPr lang="ru-RU" sz="1100" dirty="0">
                <a:solidFill>
                  <a:srgbClr val="C7690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7257" y="3428999"/>
              <a:ext cx="2071702" cy="1919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tIns="3600" rIns="3600" bIns="3600" rtlCol="0">
              <a:spAutoFit/>
            </a:bodyPr>
            <a:lstStyle/>
            <a:p>
              <a:r>
                <a:rPr lang="ru-RU" sz="1200" dirty="0" smtClean="0"/>
                <a:t>Поговорим о погоде?</a:t>
              </a:r>
              <a:endParaRPr lang="ru-RU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2276872"/>
              <a:ext cx="1368151" cy="222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tIns="3600" rIns="3600" bIns="3600" rtlCol="0">
              <a:spAutoFit/>
            </a:bodyPr>
            <a:lstStyle/>
            <a:p>
              <a:r>
                <a:rPr lang="ru-RU" sz="1400" dirty="0" smtClean="0">
                  <a:solidFill>
                    <a:srgbClr val="C00000"/>
                  </a:solidFill>
                </a:rPr>
                <a:t>Агрессивный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4208" y="2492897"/>
              <a:ext cx="1368152" cy="1765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tIns="3600" rIns="3600" bIns="3600" rtlCol="0">
              <a:spAutoFit/>
            </a:bodyPr>
            <a:lstStyle/>
            <a:p>
              <a:r>
                <a:rPr lang="ru-RU" sz="1100" dirty="0" smtClean="0"/>
                <a:t>Знаю больше вас</a:t>
              </a:r>
              <a:endParaRPr lang="ru-RU" sz="1100" dirty="0"/>
            </a:p>
          </p:txBody>
        </p:sp>
      </p:grpSp>
      <p:pic>
        <p:nvPicPr>
          <p:cNvPr id="25" name="Picture 2" descr="http://www.socmech.ru/import/i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6429396"/>
            <a:ext cx="1628762" cy="28036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429124" y="6000768"/>
            <a:ext cx="4357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>
                <a:srgbClr val="EE5044"/>
              </a:buClr>
            </a:pPr>
            <a:r>
              <a:rPr lang="ru-RU" sz="1200" dirty="0" smtClean="0">
                <a:solidFill>
                  <a:srgbClr val="4C2618"/>
                </a:solidFill>
              </a:rPr>
              <a:t>*</a:t>
            </a:r>
            <a:r>
              <a:rPr lang="ru-RU" sz="1050" dirty="0" smtClean="0">
                <a:solidFill>
                  <a:srgbClr val="4C2618"/>
                </a:solidFill>
              </a:rPr>
              <a:t> Данные исследования</a:t>
            </a:r>
          </a:p>
        </p:txBody>
      </p:sp>
      <p:pic>
        <p:nvPicPr>
          <p:cNvPr id="30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57166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48"/>
          <p:cNvGrpSpPr/>
          <p:nvPr/>
        </p:nvGrpSpPr>
        <p:grpSpPr>
          <a:xfrm>
            <a:off x="4857752" y="1500174"/>
            <a:ext cx="3857652" cy="2428892"/>
            <a:chOff x="357158" y="1285860"/>
            <a:chExt cx="3714776" cy="3643338"/>
          </a:xfrm>
        </p:grpSpPr>
        <p:sp>
          <p:nvSpPr>
            <p:cNvPr id="60" name="Прямоугольник с одним вырезанным углом 59"/>
            <p:cNvSpPr/>
            <p:nvPr/>
          </p:nvSpPr>
          <p:spPr>
            <a:xfrm flipH="1">
              <a:off x="357158" y="1285860"/>
              <a:ext cx="3714776" cy="3643338"/>
            </a:xfrm>
            <a:prstGeom prst="snip1Rect">
              <a:avLst>
                <a:gd name="adj" fmla="val 9622"/>
              </a:avLst>
            </a:prstGeom>
            <a:solidFill>
              <a:schemeClr val="bg1"/>
            </a:solidFill>
            <a:ln w="9525">
              <a:solidFill>
                <a:srgbClr val="B7926A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4" descr="C:\Users\User-\Documents\ОООИБРС\МИША\элементы презентации\уголок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285860"/>
              <a:ext cx="260685" cy="355448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па 48"/>
          <p:cNvGrpSpPr/>
          <p:nvPr/>
        </p:nvGrpSpPr>
        <p:grpSpPr>
          <a:xfrm>
            <a:off x="428596" y="1500174"/>
            <a:ext cx="3714776" cy="2428892"/>
            <a:chOff x="357158" y="1285860"/>
            <a:chExt cx="3714776" cy="3643338"/>
          </a:xfrm>
        </p:grpSpPr>
        <p:sp>
          <p:nvSpPr>
            <p:cNvPr id="57" name="Прямоугольник с одним вырезанным углом 56"/>
            <p:cNvSpPr/>
            <p:nvPr/>
          </p:nvSpPr>
          <p:spPr>
            <a:xfrm flipH="1">
              <a:off x="357158" y="1285860"/>
              <a:ext cx="3714776" cy="3643338"/>
            </a:xfrm>
            <a:prstGeom prst="snip1Rect">
              <a:avLst>
                <a:gd name="adj" fmla="val 9622"/>
              </a:avLst>
            </a:prstGeom>
            <a:solidFill>
              <a:schemeClr val="bg1"/>
            </a:solidFill>
            <a:ln w="9525">
              <a:solidFill>
                <a:srgbClr val="B7926A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4" descr="C:\Users\User-\Documents\ОООИБРС\МИША\элементы презентации\уголок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285860"/>
              <a:ext cx="260685" cy="355448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42852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Идеальный сотрудник МФЦ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642910" y="1571612"/>
            <a:ext cx="3714776" cy="2286016"/>
            <a:chOff x="428596" y="1571612"/>
            <a:chExt cx="3714776" cy="2286016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428596" y="1928802"/>
              <a:ext cx="3291579" cy="1928826"/>
              <a:chOff x="428596" y="1714487"/>
              <a:chExt cx="3415789" cy="198727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28596" y="1714487"/>
                <a:ext cx="1928826" cy="1947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Правила оформления документов заявителем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Регламенты оказания </a:t>
                </a:r>
                <a:br>
                  <a:rPr lang="ru-RU" sz="800" dirty="0" smtClean="0"/>
                </a:br>
                <a:r>
                  <a:rPr lang="ru-RU" sz="800" dirty="0" smtClean="0"/>
                  <a:t>всех услуг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Размеры пошлин по всем оказываемым услугам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Область ответственности каждого сотрудника МФЦ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Перечень дополнительных </a:t>
                </a: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ru-RU" sz="800" dirty="0" smtClean="0"/>
                  <a:t>услуг МФЦ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Правила размещения публичной информации</a:t>
                </a:r>
                <a:endParaRPr lang="ru-RU" sz="800" dirty="0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207806" y="1714487"/>
                <a:ext cx="1636579" cy="1987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6" name="Прямоугольник 25"/>
            <p:cNvSpPr/>
            <p:nvPr/>
          </p:nvSpPr>
          <p:spPr>
            <a:xfrm>
              <a:off x="714348" y="1571612"/>
              <a:ext cx="3429024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  <a:defRPr/>
              </a:pPr>
              <a:r>
                <a:rPr lang="ru-RU" sz="17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Знания сотрудника</a:t>
              </a: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5072061" y="1571612"/>
            <a:ext cx="3338089" cy="2286015"/>
            <a:chOff x="5061073" y="1643050"/>
            <a:chExt cx="3081314" cy="2286015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5061073" y="1982065"/>
              <a:ext cx="3081314" cy="1947000"/>
              <a:chOff x="4995022" y="1769317"/>
              <a:chExt cx="3207083" cy="200426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995022" y="1788026"/>
                <a:ext cx="1784492" cy="1945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Гасить конфликтные </a:t>
                </a: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ru-RU" sz="800" dirty="0" smtClean="0"/>
                  <a:t>ситуации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Определять, какие услуги необходимы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Находить информацию </a:t>
                </a:r>
                <a:br>
                  <a:rPr lang="ru-RU" sz="800" dirty="0" smtClean="0"/>
                </a:br>
                <a:r>
                  <a:rPr lang="ru-RU" sz="800" dirty="0" smtClean="0"/>
                  <a:t>для  разрешения запроса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Выявлять ошибки в пакете документов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Находить решение в нетипичных ситуациях</a:t>
                </a:r>
              </a:p>
              <a:p>
                <a:pPr>
                  <a:spcAft>
                    <a:spcPts val="500"/>
                  </a:spcAft>
                </a:pPr>
                <a:r>
                  <a:rPr lang="ru-RU" sz="800" dirty="0" smtClean="0"/>
                  <a:t>Следовать инструкциям регламенту</a:t>
                </a:r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10885" y="1769317"/>
                <a:ext cx="1491220" cy="2004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7" name="Прямоугольник 26"/>
            <p:cNvSpPr/>
            <p:nvPr/>
          </p:nvSpPr>
          <p:spPr>
            <a:xfrm>
              <a:off x="5390792" y="1643050"/>
              <a:ext cx="237397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  <a:defRPr/>
              </a:pPr>
              <a:r>
                <a:rPr lang="ru-RU" sz="1700" b="1" dirty="0" smtClean="0">
                  <a:solidFill>
                    <a:srgbClr val="4C2618"/>
                  </a:solidFill>
                  <a:latin typeface="+mj-lt"/>
                  <a:ea typeface="+mj-ea"/>
                  <a:cs typeface="+mj-cs"/>
                </a:rPr>
                <a:t>Навыки сотрудника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28596" y="5643578"/>
            <a:ext cx="8280000" cy="353943"/>
          </a:xfrm>
          <a:prstGeom prst="rect">
            <a:avLst/>
          </a:prstGeom>
          <a:solidFill>
            <a:srgbClr val="CF533B"/>
          </a:solidFill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Необходимые личные качества сотрудника</a:t>
            </a:r>
          </a:p>
        </p:txBody>
      </p:sp>
      <p:pic>
        <p:nvPicPr>
          <p:cNvPr id="5124" name="Picture 4" descr="C:\Users\User-\Documents\ОООИБРС\МИША\элементы презентации\диаграмма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429132"/>
            <a:ext cx="6858048" cy="1149207"/>
          </a:xfrm>
          <a:prstGeom prst="rect">
            <a:avLst/>
          </a:prstGeom>
          <a:noFill/>
        </p:spPr>
      </p:pic>
      <p:pic>
        <p:nvPicPr>
          <p:cNvPr id="25" name="Picture 2" descr="http://www.socmech.ru/import/i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4800" y="6429396"/>
            <a:ext cx="1628762" cy="28036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429124" y="6000769"/>
            <a:ext cx="4286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>
                <a:srgbClr val="EE5044"/>
              </a:buClr>
            </a:pPr>
            <a:r>
              <a:rPr lang="ru-RU" sz="1200" dirty="0" smtClean="0">
                <a:solidFill>
                  <a:srgbClr val="4C2618"/>
                </a:solidFill>
              </a:rPr>
              <a:t>*</a:t>
            </a:r>
            <a:r>
              <a:rPr lang="ru-RU" sz="1050" dirty="0" smtClean="0">
                <a:solidFill>
                  <a:srgbClr val="4C2618"/>
                </a:solidFill>
              </a:rPr>
              <a:t> Данные опроса 240 сотрудников 16 МФЦ</a:t>
            </a:r>
          </a:p>
        </p:txBody>
      </p:sp>
      <p:pic>
        <p:nvPicPr>
          <p:cNvPr id="30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-\Documents\ОООИБРС\МИША\картинки\МФЦ1.jpe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714612" y="1428736"/>
            <a:ext cx="6112530" cy="4562467"/>
          </a:xfrm>
          <a:prstGeom prst="rect">
            <a:avLst/>
          </a:prstGeom>
          <a:noFill/>
        </p:spPr>
      </p:pic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42852"/>
            <a:ext cx="685804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 непонимания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роли МФЦ в системе услуг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6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 *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643314"/>
            <a:ext cx="5510986" cy="221457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42909" y="3827980"/>
            <a:ext cx="442915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sz="19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Проблема внутреннего имиджа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054" y="4293096"/>
            <a:ext cx="4429156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432115"/>
                </a:solidFill>
              </a:rPr>
              <a:t>«МФЦ - это вообще лишняя структура…»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432115"/>
                </a:solidFill>
              </a:rPr>
              <a:t>«Зря открыли эти МФЦ…»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432115"/>
                </a:solidFill>
              </a:rPr>
              <a:t>«Непонятно, зачем мы вообще нужны…»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432115"/>
                </a:solidFill>
              </a:rPr>
              <a:t>«Мы тут сидим как непонятно кто…» </a:t>
            </a:r>
          </a:p>
        </p:txBody>
      </p:sp>
      <p:pic>
        <p:nvPicPr>
          <p:cNvPr id="11" name="Picture 2" descr="http://www.socmech.ru/import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396"/>
            <a:ext cx="1628762" cy="28036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43438" y="6000768"/>
            <a:ext cx="4214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>
                <a:srgbClr val="EE5044"/>
              </a:buClr>
            </a:pPr>
            <a:r>
              <a:rPr lang="ru-RU" sz="1200" dirty="0" smtClean="0">
                <a:solidFill>
                  <a:srgbClr val="4C2618"/>
                </a:solidFill>
              </a:rPr>
              <a:t>*</a:t>
            </a:r>
            <a:r>
              <a:rPr lang="ru-RU" sz="1050" dirty="0" smtClean="0">
                <a:solidFill>
                  <a:srgbClr val="4C2618"/>
                </a:solidFill>
              </a:rPr>
              <a:t> Данные исследования</a:t>
            </a:r>
          </a:p>
        </p:txBody>
      </p:sp>
      <p:pic>
        <p:nvPicPr>
          <p:cNvPr id="14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-\Documents\ОООИБРС\МИША\элементы презентации\прямоуг красн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857652" cy="1285884"/>
          </a:xfrm>
          <a:prstGeom prst="rect">
            <a:avLst/>
          </a:prstGeom>
          <a:noFill/>
        </p:spPr>
      </p:pic>
      <p:pic>
        <p:nvPicPr>
          <p:cNvPr id="1028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857652" cy="128588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596" y="1428736"/>
            <a:ext cx="4071966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rgbClr val="432115"/>
                </a:solidFill>
              </a:rPr>
              <a:t>Задачи</a:t>
            </a:r>
          </a:p>
          <a:p>
            <a:pPr indent="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Развитие профессиональных компетенций </a:t>
            </a:r>
          </a:p>
          <a:p>
            <a:pPr indent="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Формирование мотивации на повышение качества</a:t>
            </a:r>
          </a:p>
          <a:p>
            <a:pPr indent="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Формирование ориентации на интересы заявителя</a:t>
            </a:r>
          </a:p>
          <a:p>
            <a:pPr indent="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Поддержание имиджа МФЦ</a:t>
            </a:r>
            <a:endParaRPr lang="ru-RU" sz="1000" dirty="0">
              <a:solidFill>
                <a:srgbClr val="432115"/>
              </a:solidFill>
            </a:endParaRPr>
          </a:p>
        </p:txBody>
      </p:sp>
      <p:pic>
        <p:nvPicPr>
          <p:cNvPr id="19" name="Picture 3" descr="C:\Users\User-\Documents\ОООИБРС\МИША\элементы презентации\прямоуг красн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3857652" cy="2928958"/>
          </a:xfrm>
          <a:prstGeom prst="rect">
            <a:avLst/>
          </a:prstGeom>
          <a:noFill/>
        </p:spPr>
      </p:pic>
      <p:pic>
        <p:nvPicPr>
          <p:cNvPr id="20" name="Picture 4" descr="C:\Users\User-\Documents\ОООИБРС\МИША\элементы презентации\фон1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143248"/>
            <a:ext cx="3857652" cy="292895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28596" y="3214686"/>
            <a:ext cx="3857652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srgbClr val="432115"/>
                </a:solidFill>
              </a:rPr>
              <a:t>Проблемы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Неумение заявителями формулировать потребности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Неверное представление заявителей об МФЦ и обязанностях сотрудников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Невнимание заявителей к объяснениям 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Проблемы восприятия заявителями информации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Предоставление заявителями неполного или неправильно оформленного пакета документов 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Необходимость повторять заявителям одно и то же по нескольку раз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Сложные ситуации становятся конфликтными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Провокации конфликта со стороны заявителя </a:t>
            </a:r>
          </a:p>
          <a:p>
            <a:pPr marL="180975" indent="-180975" fontAlgn="t">
              <a:spcBef>
                <a:spcPts val="500"/>
              </a:spcBef>
              <a:buClr>
                <a:srgbClr val="4C2618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432115"/>
                </a:solidFill>
              </a:rPr>
              <a:t>Превышение регламента времени на работу с заявителем </a:t>
            </a:r>
          </a:p>
        </p:txBody>
      </p:sp>
      <p:pic>
        <p:nvPicPr>
          <p:cNvPr id="3074" name="Picture 2" descr="C:\Users\User-\Documents\ОООИБРС\МИША\элементы презентации\фоновый угол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67151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Профессиональные дефициты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4C2618"/>
                </a:solidFill>
                <a:latin typeface="+mj-lt"/>
                <a:ea typeface="+mj-ea"/>
                <a:cs typeface="+mj-cs"/>
              </a:rPr>
              <a:t>Проектирование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C261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714877" y="1428736"/>
            <a:ext cx="4071965" cy="4714908"/>
            <a:chOff x="4714875" y="1643050"/>
            <a:chExt cx="4171968" cy="4572032"/>
          </a:xfrm>
        </p:grpSpPr>
        <p:pic>
          <p:nvPicPr>
            <p:cNvPr id="1026" name="Picture 2" descr="C:\Users\User-\Documents\ОООИБРС\МИША\элементы презентации\прямоуг красн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4876" y="1643050"/>
              <a:ext cx="4171967" cy="457203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714875" y="1712323"/>
              <a:ext cx="4025583" cy="442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ru-RU" sz="1400" b="1" dirty="0" smtClean="0">
                  <a:solidFill>
                    <a:schemeClr val="bg1"/>
                  </a:solidFill>
                </a:rPr>
                <a:t>Дефициты</a:t>
              </a:r>
              <a:r>
                <a:rPr lang="ru-RU" dirty="0" smtClean="0"/>
                <a:t> 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Компетенции в коммуникации, </a:t>
              </a:r>
              <a:r>
                <a:rPr lang="ru-RU" sz="1000" dirty="0" err="1" smtClean="0">
                  <a:solidFill>
                    <a:schemeClr val="bg1"/>
                  </a:solidFill>
                </a:rPr>
                <a:t>саморегуляции</a:t>
              </a:r>
              <a:endParaRPr lang="ru-RU" sz="1000" dirty="0" smtClean="0">
                <a:solidFill>
                  <a:schemeClr val="bg1"/>
                </a:solidFill>
              </a:endParaRP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Позитивный настрой на контакты с заявителем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Установка на консультативную работу с заявителем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Представление о роли МФЦ в системе государственных и муниципальных услуг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Навыки выявления запроса заявителя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Навыки убеждения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Навыки презентации услуг МФЦ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Навыки управления диалогом - коммуникативный позиционный анализ и переключение собеседника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Навыки поддержания обратной связи с собеседником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Навыки доведения информации с использованием различных техник и каналов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Установка на консультативную работу с заявителем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Позитивный настрой на контакты с заявителем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Навыки работы с агрессией, управление конфликтами</a:t>
              </a: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err="1" smtClean="0">
                  <a:solidFill>
                    <a:schemeClr val="bg1"/>
                  </a:solidFill>
                </a:rPr>
                <a:t>Стрессоустойчивость</a:t>
              </a:r>
              <a:r>
                <a:rPr lang="ru-RU" sz="1000" dirty="0" smtClean="0">
                  <a:solidFill>
                    <a:schemeClr val="bg1"/>
                  </a:solidFill>
                </a:rPr>
                <a:t>, навыки </a:t>
              </a:r>
              <a:r>
                <a:rPr lang="ru-RU" sz="1000" dirty="0" err="1" smtClean="0">
                  <a:solidFill>
                    <a:schemeClr val="bg1"/>
                  </a:solidFill>
                </a:rPr>
                <a:t>саморегуляции</a:t>
              </a:r>
              <a:endParaRPr lang="ru-RU" sz="1000" dirty="0" smtClean="0">
                <a:solidFill>
                  <a:schemeClr val="bg1"/>
                </a:solidFill>
              </a:endParaRPr>
            </a:p>
            <a:p>
              <a:pPr marL="266700" indent="-180975" fontAlgn="t">
                <a:spcBef>
                  <a:spcPts val="500"/>
                </a:spcBef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ru-RU" sz="1000" dirty="0" smtClean="0">
                  <a:solidFill>
                    <a:schemeClr val="bg1"/>
                  </a:solidFill>
                </a:rPr>
                <a:t>Навыки управления диалогом – умение, выделять важное,  «сворачивать» ненужный разговор</a:t>
              </a:r>
            </a:p>
          </p:txBody>
        </p:sp>
      </p:grpSp>
      <p:sp>
        <p:nvSpPr>
          <p:cNvPr id="17" name="Штриховая стрелка вправо 16"/>
          <p:cNvSpPr/>
          <p:nvPr/>
        </p:nvSpPr>
        <p:spPr>
          <a:xfrm flipV="1">
            <a:off x="4429124" y="1571612"/>
            <a:ext cx="252000" cy="180000"/>
          </a:xfrm>
          <a:prstGeom prst="stripedRightArrow">
            <a:avLst/>
          </a:prstGeom>
          <a:solidFill>
            <a:srgbClr val="4C2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flipV="1">
            <a:off x="4429124" y="3214686"/>
            <a:ext cx="252000" cy="180000"/>
          </a:xfrm>
          <a:prstGeom prst="stripedRightArrow">
            <a:avLst/>
          </a:prstGeom>
          <a:solidFill>
            <a:srgbClr val="4C2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://www.socmech.ru/import/i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6800" y="6429396"/>
            <a:ext cx="1628762" cy="28036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57158" y="642939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EE5044"/>
              </a:buClr>
            </a:pPr>
            <a:r>
              <a:rPr lang="ru-RU" sz="700" dirty="0" smtClean="0">
                <a:solidFill>
                  <a:srgbClr val="CF533B"/>
                </a:solidFill>
              </a:rPr>
              <a:t>Программа  «Психологическая подготовка специалистов МФЦ Самарской области, осуществляющих консультирование </a:t>
            </a:r>
            <a:br>
              <a:rPr lang="ru-RU" sz="700" dirty="0" smtClean="0">
                <a:solidFill>
                  <a:srgbClr val="CF533B"/>
                </a:solidFill>
              </a:rPr>
            </a:br>
            <a:r>
              <a:rPr lang="ru-RU" sz="700" dirty="0" smtClean="0">
                <a:solidFill>
                  <a:srgbClr val="CF533B"/>
                </a:solidFill>
              </a:rPr>
              <a:t>и информирование заявителей, прием и выдачу документов при оказании </a:t>
            </a:r>
            <a:r>
              <a:rPr lang="ru-RU" sz="700" dirty="0" smtClean="0">
                <a:solidFill>
                  <a:srgbClr val="CF533B"/>
                </a:solidFill>
              </a:rPr>
              <a:t>государственных и  муниципальных услуг»</a:t>
            </a:r>
            <a:endParaRPr lang="ru-RU" sz="700" dirty="0" smtClean="0">
              <a:solidFill>
                <a:srgbClr val="CF533B"/>
              </a:solidFill>
            </a:endParaRPr>
          </a:p>
        </p:txBody>
      </p:sp>
      <p:pic>
        <p:nvPicPr>
          <p:cNvPr id="24" name="Picture 5" descr="C:\Users\User-\Documents\ОООИБРС\МИША\элементы презентации\лого большой-без фон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85728"/>
            <a:ext cx="1714025" cy="69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2040</Words>
  <Application>Microsoft Office PowerPoint</Application>
  <PresentationFormat>Экран (4:3)</PresentationFormat>
  <Paragraphs>392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Авторы Программы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</dc:creator>
  <cp:lastModifiedBy>!</cp:lastModifiedBy>
  <cp:revision>364</cp:revision>
  <dcterms:created xsi:type="dcterms:W3CDTF">2016-08-16T18:38:28Z</dcterms:created>
  <dcterms:modified xsi:type="dcterms:W3CDTF">2016-10-26T11:55:47Z</dcterms:modified>
</cp:coreProperties>
</file>