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9" r:id="rId2"/>
    <p:sldId id="260" r:id="rId3"/>
    <p:sldId id="261" r:id="rId4"/>
    <p:sldId id="263" r:id="rId5"/>
    <p:sldId id="264" r:id="rId6"/>
    <p:sldId id="270" r:id="rId7"/>
    <p:sldId id="303" r:id="rId8"/>
    <p:sldId id="293" r:id="rId9"/>
    <p:sldId id="308" r:id="rId10"/>
    <p:sldId id="305" r:id="rId11"/>
    <p:sldId id="304" r:id="rId12"/>
    <p:sldId id="306" r:id="rId13"/>
    <p:sldId id="307" r:id="rId14"/>
    <p:sldId id="309" r:id="rId15"/>
    <p:sldId id="310" r:id="rId16"/>
    <p:sldId id="311" r:id="rId17"/>
    <p:sldId id="312" r:id="rId18"/>
    <p:sldId id="286" r:id="rId19"/>
    <p:sldId id="313" r:id="rId20"/>
    <p:sldId id="314" r:id="rId21"/>
    <p:sldId id="315" r:id="rId22"/>
    <p:sldId id="287" r:id="rId23"/>
    <p:sldId id="288" r:id="rId24"/>
    <p:sldId id="302" r:id="rId25"/>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p:clrMru>
</p:presentationPr>
</file>

<file path=ppt/tableStyles.xml><?xml version="1.0" encoding="utf-8"?>
<a:tblStyleLst xmlns:a="http://schemas.openxmlformats.org/drawingml/2006/main" def="{5C22544A-7EE6-4342-B048-85BDC9FD1C3A}">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7" d="100"/>
          <a:sy n="127" d="100"/>
        </p:scale>
        <p:origin x="-587" y="-7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798436-90F8-44CB-A504-E7AC99476519}" type="datetimeFigureOut">
              <a:rPr lang="ru-RU" smtClean="0"/>
              <a:pPr/>
              <a:t>19.09.2018</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D80AB8-30EB-46D6-BEB9-5D7D308718C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02F6B62-D4B7-4894-8D73-6C22286C5DE9}" type="datetimeFigureOut">
              <a:rPr lang="ru-RU" smtClean="0"/>
              <a:pPr/>
              <a:t>19.09.2018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AB47BF-352B-46E5-89BB-496582868FA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02F6B62-D4B7-4894-8D73-6C22286C5DE9}" type="datetimeFigureOut">
              <a:rPr lang="ru-RU" smtClean="0"/>
              <a:pPr/>
              <a:t>19.09.2018</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AB47BF-352B-46E5-89BB-496582868FA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p:cNvSpPr/>
          <p:nvPr/>
        </p:nvSpPr>
        <p:spPr>
          <a:xfrm>
            <a:off x="0" y="1491630"/>
            <a:ext cx="9144000" cy="1656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ctrTitle"/>
          </p:nvPr>
        </p:nvSpPr>
        <p:spPr>
          <a:xfrm>
            <a:off x="755576" y="1707654"/>
            <a:ext cx="7776864" cy="1102519"/>
          </a:xfrm>
        </p:spPr>
        <p:txBody>
          <a:bodyPr>
            <a:noAutofit/>
          </a:bodyPr>
          <a:lstStyle/>
          <a:p>
            <a:pPr algn="l"/>
            <a:r>
              <a:rPr lang="ru-RU" sz="1200" b="1" dirty="0" smtClean="0">
                <a:solidFill>
                  <a:schemeClr val="bg1"/>
                </a:solidFill>
              </a:rPr>
              <a:t>Результаты исследования</a:t>
            </a:r>
            <a:r>
              <a:rPr lang="ru-RU" sz="2000" dirty="0" smtClean="0"/>
              <a:t/>
            </a:r>
            <a:br>
              <a:rPr lang="ru-RU" sz="2000" dirty="0" smtClean="0"/>
            </a:br>
            <a:r>
              <a:rPr lang="ru-RU" sz="2200" b="1" dirty="0" smtClean="0">
                <a:solidFill>
                  <a:schemeClr val="bg1"/>
                </a:solidFill>
              </a:rPr>
              <a:t>Оценка качества предоставления дополнительных социальных услуг АНО «Центр социального обслуживания населения» в Самарской области</a:t>
            </a:r>
            <a:endParaRPr lang="ru-RU" sz="2200" b="1" dirty="0">
              <a:solidFill>
                <a:schemeClr val="bg1"/>
              </a:solidFill>
            </a:endParaRPr>
          </a:p>
        </p:txBody>
      </p:sp>
      <p:sp>
        <p:nvSpPr>
          <p:cNvPr id="4" name="Прямоугольник 3"/>
          <p:cNvSpPr/>
          <p:nvPr/>
        </p:nvSpPr>
        <p:spPr>
          <a:xfrm>
            <a:off x="755576" y="339502"/>
            <a:ext cx="2664296" cy="553998"/>
          </a:xfrm>
          <a:prstGeom prst="rect">
            <a:avLst/>
          </a:prstGeom>
        </p:spPr>
        <p:txBody>
          <a:bodyPr wrap="square">
            <a:spAutoFit/>
          </a:bodyPr>
          <a:lstStyle/>
          <a:p>
            <a:r>
              <a:rPr lang="ru-RU" sz="1000" b="1" dirty="0">
                <a:solidFill>
                  <a:srgbClr val="339933"/>
                </a:solidFill>
              </a:rPr>
              <a:t>Самарский областной </a:t>
            </a:r>
            <a:r>
              <a:rPr lang="ru-RU" sz="1000" b="1" dirty="0" smtClean="0">
                <a:solidFill>
                  <a:srgbClr val="339933"/>
                </a:solidFill>
              </a:rPr>
              <a:t/>
            </a:r>
            <a:br>
              <a:rPr lang="ru-RU" sz="1000" b="1" dirty="0" smtClean="0">
                <a:solidFill>
                  <a:srgbClr val="339933"/>
                </a:solidFill>
              </a:rPr>
            </a:br>
            <a:r>
              <a:rPr lang="ru-RU" sz="1000" b="1" dirty="0" smtClean="0">
                <a:solidFill>
                  <a:srgbClr val="339933"/>
                </a:solidFill>
              </a:rPr>
              <a:t>профессиональный </a:t>
            </a:r>
            <a:r>
              <a:rPr lang="ru-RU" sz="1000" b="1" dirty="0">
                <a:solidFill>
                  <a:srgbClr val="339933"/>
                </a:solidFill>
              </a:rPr>
              <a:t>союз работников социальной защиты населения</a:t>
            </a:r>
          </a:p>
        </p:txBody>
      </p:sp>
      <p:sp>
        <p:nvSpPr>
          <p:cNvPr id="5" name="Прямоугольник 4"/>
          <p:cNvSpPr/>
          <p:nvPr/>
        </p:nvSpPr>
        <p:spPr>
          <a:xfrm>
            <a:off x="755576" y="3579862"/>
            <a:ext cx="7776864" cy="830997"/>
          </a:xfrm>
          <a:prstGeom prst="rect">
            <a:avLst/>
          </a:prstGeom>
        </p:spPr>
        <p:txBody>
          <a:bodyPr wrap="square">
            <a:spAutoFit/>
          </a:bodyPr>
          <a:lstStyle/>
          <a:p>
            <a:r>
              <a:rPr lang="ru-RU" sz="1200" b="1" dirty="0">
                <a:solidFill>
                  <a:srgbClr val="0070C0"/>
                </a:solidFill>
                <a:latin typeface="+mj-lt"/>
                <a:ea typeface="+mj-ea"/>
                <a:cs typeface="+mj-cs"/>
              </a:rPr>
              <a:t>Федеральный социальный проект  </a:t>
            </a:r>
            <a:r>
              <a:rPr lang="ru-RU" sz="1200" dirty="0">
                <a:solidFill>
                  <a:srgbClr val="0070C0"/>
                </a:solidFill>
                <a:latin typeface="+mj-lt"/>
                <a:ea typeface="+mj-ea"/>
                <a:cs typeface="+mj-cs"/>
              </a:rPr>
              <a:t/>
            </a:r>
            <a:br>
              <a:rPr lang="ru-RU" sz="1200" dirty="0">
                <a:solidFill>
                  <a:srgbClr val="0070C0"/>
                </a:solidFill>
                <a:latin typeface="+mj-lt"/>
                <a:ea typeface="+mj-ea"/>
                <a:cs typeface="+mj-cs"/>
              </a:rPr>
            </a:br>
            <a:r>
              <a:rPr lang="ru-RU" sz="120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1200" dirty="0" smtClean="0">
                <a:solidFill>
                  <a:srgbClr val="0070C0"/>
                </a:solidFill>
                <a:latin typeface="+mj-lt"/>
                <a:ea typeface="+mj-ea"/>
                <a:cs typeface="+mj-cs"/>
              </a:rPr>
              <a:t>». </a:t>
            </a:r>
          </a:p>
          <a:p>
            <a:r>
              <a:rPr lang="ru-RU" sz="1200" dirty="0" smtClean="0">
                <a:solidFill>
                  <a:srgbClr val="0070C0"/>
                </a:solidFill>
                <a:latin typeface="+mj-lt"/>
                <a:ea typeface="+mj-ea"/>
                <a:cs typeface="+mj-cs"/>
              </a:rPr>
              <a:t>Реализуется на средства, предоставленные Фондом Президентских грантов, в соответствии с Соглашением …</a:t>
            </a:r>
            <a:endParaRPr lang="ru-RU" sz="1200" dirty="0">
              <a:solidFill>
                <a:srgbClr val="0070C0"/>
              </a:solidFill>
            </a:endParaRPr>
          </a:p>
        </p:txBody>
      </p:sp>
      <p:sp>
        <p:nvSpPr>
          <p:cNvPr id="6" name="Прямоугольник 5"/>
          <p:cNvSpPr/>
          <p:nvPr/>
        </p:nvSpPr>
        <p:spPr>
          <a:xfrm>
            <a:off x="5076056" y="339502"/>
            <a:ext cx="2880320" cy="553998"/>
          </a:xfrm>
          <a:prstGeom prst="rect">
            <a:avLst/>
          </a:prstGeom>
        </p:spPr>
        <p:txBody>
          <a:bodyPr wrap="square">
            <a:spAutoFit/>
          </a:bodyPr>
          <a:lstStyle/>
          <a:p>
            <a:r>
              <a:rPr lang="ru-RU" sz="1000" b="1" dirty="0">
                <a:solidFill>
                  <a:srgbClr val="339933"/>
                </a:solidFill>
              </a:rPr>
              <a:t>Центр </a:t>
            </a:r>
            <a:r>
              <a:rPr lang="ru-RU" sz="1000" b="1" dirty="0" smtClean="0">
                <a:solidFill>
                  <a:srgbClr val="339933"/>
                </a:solidFill>
              </a:rPr>
              <a:t>гуманитарных </a:t>
            </a:r>
            <a:br>
              <a:rPr lang="ru-RU" sz="1000" b="1" dirty="0" smtClean="0">
                <a:solidFill>
                  <a:srgbClr val="339933"/>
                </a:solidFill>
              </a:rPr>
            </a:br>
            <a:r>
              <a:rPr lang="ru-RU" sz="1000" b="1" dirty="0" smtClean="0">
                <a:solidFill>
                  <a:srgbClr val="339933"/>
                </a:solidFill>
              </a:rPr>
              <a:t>технологий и </a:t>
            </a:r>
            <a:r>
              <a:rPr lang="ru-RU" sz="1000" b="1" dirty="0">
                <a:solidFill>
                  <a:srgbClr val="339933"/>
                </a:solidFill>
              </a:rPr>
              <a:t>исследований </a:t>
            </a:r>
            <a:r>
              <a:rPr lang="ru-RU" sz="1000" b="1" dirty="0" smtClean="0">
                <a:solidFill>
                  <a:srgbClr val="339933"/>
                </a:solidFill>
              </a:rPr>
              <a:t/>
            </a:r>
            <a:br>
              <a:rPr lang="ru-RU" sz="1000" b="1" dirty="0" smtClean="0">
                <a:solidFill>
                  <a:srgbClr val="339933"/>
                </a:solidFill>
              </a:rPr>
            </a:br>
            <a:r>
              <a:rPr lang="ru-RU" sz="1000" b="1" dirty="0" smtClean="0">
                <a:solidFill>
                  <a:srgbClr val="339933"/>
                </a:solidFill>
              </a:rPr>
              <a:t>«</a:t>
            </a:r>
            <a:r>
              <a:rPr lang="ru-RU" sz="1000" b="1" dirty="0">
                <a:solidFill>
                  <a:srgbClr val="339933"/>
                </a:solidFill>
              </a:rPr>
              <a:t>Социальная Механика</a:t>
            </a:r>
          </a:p>
        </p:txBody>
      </p:sp>
      <p:sp>
        <p:nvSpPr>
          <p:cNvPr id="7" name="Прямоугольник 6"/>
          <p:cNvSpPr/>
          <p:nvPr/>
        </p:nvSpPr>
        <p:spPr>
          <a:xfrm>
            <a:off x="755576" y="4659982"/>
            <a:ext cx="7632848" cy="276999"/>
          </a:xfrm>
          <a:prstGeom prst="rect">
            <a:avLst/>
          </a:prstGeom>
        </p:spPr>
        <p:txBody>
          <a:bodyPr wrap="square">
            <a:spAutoFit/>
          </a:bodyPr>
          <a:lstStyle/>
          <a:p>
            <a:pPr algn="ctr"/>
            <a:r>
              <a:rPr lang="ru-RU" sz="1200" b="1" dirty="0">
                <a:solidFill>
                  <a:srgbClr val="0070C0"/>
                </a:solidFill>
                <a:latin typeface="+mj-lt"/>
                <a:ea typeface="+mj-ea"/>
                <a:cs typeface="+mj-cs"/>
              </a:rPr>
              <a:t>Самара, 2018</a:t>
            </a:r>
          </a:p>
        </p:txBody>
      </p:sp>
      <p:pic>
        <p:nvPicPr>
          <p:cNvPr id="1026"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3203848" y="267494"/>
            <a:ext cx="720080" cy="639267"/>
          </a:xfrm>
          <a:prstGeom prst="rect">
            <a:avLst/>
          </a:prstGeom>
          <a:noFill/>
        </p:spPr>
      </p:pic>
      <p:pic>
        <p:nvPicPr>
          <p:cNvPr id="1027"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072330" y="428610"/>
            <a:ext cx="1713263" cy="30298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575048" y="1357304"/>
            <a:ext cx="3600400"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Тольяттинский округ</a:t>
            </a:r>
            <a:endParaRPr lang="en-US" sz="1500" b="1" i="1" dirty="0" smtClean="0">
              <a:solidFill>
                <a:srgbClr val="339933"/>
              </a:solidFill>
            </a:endParaRPr>
          </a:p>
        </p:txBody>
      </p:sp>
      <p:sp>
        <p:nvSpPr>
          <p:cNvPr id="15" name="Заголовок 1"/>
          <p:cNvSpPr txBox="1">
            <a:spLocks/>
          </p:cNvSpPr>
          <p:nvPr/>
        </p:nvSpPr>
        <p:spPr>
          <a:xfrm>
            <a:off x="714348" y="1857370"/>
            <a:ext cx="3816994" cy="2431435"/>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lvl="0" indent="-177800">
              <a:buFont typeface="Wingdings" pitchFamily="2" charset="2"/>
              <a:buChar char="Ø"/>
            </a:pPr>
            <a:r>
              <a:rPr lang="ru-RU" sz="1200" dirty="0" smtClean="0">
                <a:solidFill>
                  <a:srgbClr val="0070C0"/>
                </a:solidFill>
                <a:latin typeface="+mj-lt"/>
                <a:ea typeface="+mj-ea"/>
                <a:cs typeface="+mj-cs"/>
              </a:rPr>
              <a:t>Стрижка волос</a:t>
            </a:r>
          </a:p>
          <a:p>
            <a:pPr marL="177800" lvl="0" indent="-177800">
              <a:buFont typeface="Wingdings" pitchFamily="2" charset="2"/>
              <a:buChar char="Ø"/>
            </a:pPr>
            <a:r>
              <a:rPr lang="ru-RU" sz="1200" dirty="0" smtClean="0">
                <a:solidFill>
                  <a:srgbClr val="0070C0"/>
                </a:solidFill>
                <a:latin typeface="+mj-lt"/>
                <a:ea typeface="+mj-ea"/>
                <a:cs typeface="+mj-cs"/>
              </a:rPr>
              <a:t>Уборка квартиры/дома</a:t>
            </a:r>
          </a:p>
          <a:p>
            <a:pPr marL="177800" lvl="0" indent="-177800">
              <a:buFont typeface="Wingdings" pitchFamily="2" charset="2"/>
              <a:buChar char="Ø"/>
            </a:pPr>
            <a:r>
              <a:rPr lang="ru-RU" sz="1200" dirty="0" smtClean="0">
                <a:solidFill>
                  <a:srgbClr val="0070C0"/>
                </a:solidFill>
                <a:latin typeface="+mj-lt"/>
                <a:ea typeface="+mj-ea"/>
                <a:cs typeface="+mj-cs"/>
              </a:rPr>
              <a:t>Мытье и чистка стеклянных поверхностей</a:t>
            </a:r>
          </a:p>
          <a:p>
            <a:pPr marL="177800" lvl="0" indent="-177800">
              <a:buFont typeface="Wingdings" pitchFamily="2" charset="2"/>
              <a:buChar char="Ø"/>
            </a:pPr>
            <a:r>
              <a:rPr lang="ru-RU" sz="1200" dirty="0" smtClean="0">
                <a:solidFill>
                  <a:srgbClr val="0070C0"/>
                </a:solidFill>
                <a:latin typeface="+mj-lt"/>
                <a:ea typeface="+mj-ea"/>
                <a:cs typeface="+mj-cs"/>
              </a:rPr>
              <a:t>Снятие показаний счетчиков</a:t>
            </a:r>
          </a:p>
          <a:p>
            <a:endParaRPr lang="ru-RU" sz="2000" b="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latin typeface="+mj-lt"/>
                <a:ea typeface="+mj-ea"/>
                <a:cs typeface="+mj-cs"/>
              </a:rPr>
              <a:t>Стирка</a:t>
            </a:r>
          </a:p>
          <a:p>
            <a:pPr marL="177800" indent="-177800">
              <a:buFont typeface="Wingdings" pitchFamily="2" charset="2"/>
              <a:buChar char="Ø"/>
            </a:pPr>
            <a:r>
              <a:rPr lang="ru-RU" sz="1200" dirty="0" smtClean="0">
                <a:solidFill>
                  <a:srgbClr val="0070C0"/>
                </a:solidFill>
                <a:latin typeface="+mj-lt"/>
                <a:ea typeface="+mj-ea"/>
                <a:cs typeface="+mj-cs"/>
              </a:rPr>
              <a:t>Покупки</a:t>
            </a:r>
          </a:p>
          <a:p>
            <a:pPr marL="177800" indent="-177800">
              <a:buFont typeface="Wingdings" pitchFamily="2" charset="2"/>
              <a:buChar char="Ø"/>
            </a:pPr>
            <a:r>
              <a:rPr lang="ru-RU" sz="1200" dirty="0" smtClean="0">
                <a:solidFill>
                  <a:srgbClr val="0070C0"/>
                </a:solidFill>
                <a:latin typeface="+mj-lt"/>
                <a:ea typeface="+mj-ea"/>
                <a:cs typeface="+mj-cs"/>
              </a:rPr>
              <a:t>Приготовление пищи</a:t>
            </a:r>
          </a:p>
          <a:p>
            <a:pPr marL="177800" indent="-177800">
              <a:buFont typeface="Wingdings" pitchFamily="2" charset="2"/>
              <a:buChar char="Ø"/>
            </a:pPr>
            <a:r>
              <a:rPr lang="ru-RU" sz="1200" dirty="0" smtClean="0">
                <a:solidFill>
                  <a:srgbClr val="0070C0"/>
                </a:solidFill>
                <a:latin typeface="+mj-lt"/>
                <a:ea typeface="+mj-ea"/>
                <a:cs typeface="+mj-cs"/>
              </a:rPr>
              <a:t>Сопровождение вне дома</a:t>
            </a:r>
          </a:p>
        </p:txBody>
      </p:sp>
      <p:sp>
        <p:nvSpPr>
          <p:cNvPr id="18" name="Заголовок 1"/>
          <p:cNvSpPr txBox="1">
            <a:spLocks/>
          </p:cNvSpPr>
          <p:nvPr/>
        </p:nvSpPr>
        <p:spPr>
          <a:xfrm>
            <a:off x="5039544" y="1350668"/>
            <a:ext cx="4104456" cy="323165"/>
          </a:xfrm>
          <a:prstGeom prst="rect">
            <a:avLst/>
          </a:prstGeom>
        </p:spPr>
        <p:txBody>
          <a:bodyPr vert="horz" wrap="square" lIns="91440" tIns="45720" rIns="91440" bIns="45720" rtlCol="0" anchor="t" anchorCtr="0">
            <a:spAutoFit/>
          </a:bodyPr>
          <a:lstStyle/>
          <a:p>
            <a:r>
              <a:rPr lang="ru-RU" sz="1500" b="1" i="1" dirty="0" err="1" smtClean="0">
                <a:solidFill>
                  <a:srgbClr val="339933"/>
                </a:solidFill>
              </a:rPr>
              <a:t>Сызранский</a:t>
            </a:r>
            <a:r>
              <a:rPr lang="ru-RU" sz="1500" b="1" i="1" dirty="0" smtClean="0">
                <a:solidFill>
                  <a:srgbClr val="339933"/>
                </a:solidFill>
              </a:rPr>
              <a:t> округ</a:t>
            </a:r>
            <a:endParaRPr lang="en-US" sz="1500" b="1" i="1" dirty="0" smtClean="0">
              <a:solidFill>
                <a:srgbClr val="339933"/>
              </a:solidFill>
            </a:endParaRPr>
          </a:p>
        </p:txBody>
      </p:sp>
      <p:sp>
        <p:nvSpPr>
          <p:cNvPr id="19" name="Заголовок 1"/>
          <p:cNvSpPr txBox="1">
            <a:spLocks/>
          </p:cNvSpPr>
          <p:nvPr/>
        </p:nvSpPr>
        <p:spPr>
          <a:xfrm>
            <a:off x="5214942" y="1857370"/>
            <a:ext cx="3816424" cy="1585049"/>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indent="-177800">
              <a:spcAft>
                <a:spcPts val="600"/>
              </a:spcAft>
              <a:buFont typeface="Wingdings" pitchFamily="2" charset="2"/>
              <a:buChar char="Ø"/>
            </a:pPr>
            <a:r>
              <a:rPr lang="ru-RU" sz="1200" dirty="0" smtClean="0">
                <a:solidFill>
                  <a:srgbClr val="0070C0"/>
                </a:solidFill>
              </a:rPr>
              <a:t>Стрижка волос</a:t>
            </a:r>
            <a:endParaRPr lang="ru-RU" sz="1200" dirty="0" smtClean="0">
              <a:solidFill>
                <a:srgbClr val="0070C0"/>
              </a:solidFill>
              <a:latin typeface="+mj-lt"/>
              <a:ea typeface="+mj-ea"/>
              <a:cs typeface="+mj-cs"/>
            </a:endParaRPr>
          </a:p>
          <a:p>
            <a:endParaRPr lang="en-US" sz="2000" b="1" i="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lvl="0" indent="-177800">
              <a:buFont typeface="Wingdings" pitchFamily="2" charset="2"/>
              <a:buChar char="Ø"/>
            </a:pPr>
            <a:r>
              <a:rPr lang="ru-RU" sz="1200" dirty="0" smtClean="0">
                <a:solidFill>
                  <a:srgbClr val="0070C0"/>
                </a:solidFill>
                <a:latin typeface="+mj-lt"/>
                <a:ea typeface="+mj-ea"/>
                <a:cs typeface="+mj-cs"/>
              </a:rPr>
              <a:t>Уборка квартиры/дома</a:t>
            </a:r>
          </a:p>
          <a:p>
            <a:pPr marL="177800" lvl="0" indent="-177800">
              <a:buFont typeface="Wingdings" pitchFamily="2" charset="2"/>
              <a:buChar char="Ø"/>
            </a:pPr>
            <a:r>
              <a:rPr lang="ru-RU" sz="1200" dirty="0" smtClean="0">
                <a:solidFill>
                  <a:srgbClr val="0070C0"/>
                </a:solidFill>
                <a:latin typeface="+mj-lt"/>
                <a:ea typeface="+mj-ea"/>
                <a:cs typeface="+mj-cs"/>
              </a:rPr>
              <a:t>Снятие показаний счетчиков</a:t>
            </a:r>
          </a:p>
        </p:txBody>
      </p:sp>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575048" y="1357304"/>
            <a:ext cx="3600400"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Поволжский округ</a:t>
            </a:r>
            <a:endParaRPr lang="en-US" sz="1500" b="1" i="1" dirty="0" smtClean="0">
              <a:solidFill>
                <a:srgbClr val="339933"/>
              </a:solidFill>
            </a:endParaRPr>
          </a:p>
        </p:txBody>
      </p:sp>
      <p:sp>
        <p:nvSpPr>
          <p:cNvPr id="15" name="Заголовок 1"/>
          <p:cNvSpPr txBox="1">
            <a:spLocks/>
          </p:cNvSpPr>
          <p:nvPr/>
        </p:nvSpPr>
        <p:spPr>
          <a:xfrm>
            <a:off x="714348" y="1857370"/>
            <a:ext cx="3749132" cy="1877437"/>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lvl="0" indent="-177800">
              <a:buFont typeface="Wingdings" pitchFamily="2" charset="2"/>
              <a:buChar char="Ø"/>
            </a:pPr>
            <a:r>
              <a:rPr lang="ru-RU" sz="1200" dirty="0" smtClean="0">
                <a:solidFill>
                  <a:srgbClr val="0070C0"/>
                </a:solidFill>
                <a:latin typeface="+mj-lt"/>
                <a:ea typeface="+mj-ea"/>
                <a:cs typeface="+mj-cs"/>
              </a:rPr>
              <a:t>Уборка квартиры/дома</a:t>
            </a:r>
          </a:p>
          <a:p>
            <a:endParaRPr lang="ru-RU" sz="2000" b="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latin typeface="+mj-lt"/>
                <a:ea typeface="+mj-ea"/>
                <a:cs typeface="+mj-cs"/>
              </a:rPr>
              <a:t>Мытье и чистка  стеклянных поверхностей</a:t>
            </a:r>
          </a:p>
          <a:p>
            <a:pPr marL="177800" indent="-177800">
              <a:buFont typeface="Wingdings" pitchFamily="2" charset="2"/>
              <a:buChar char="Ø"/>
            </a:pPr>
            <a:r>
              <a:rPr lang="ru-RU" sz="1200" dirty="0" smtClean="0">
                <a:solidFill>
                  <a:srgbClr val="0070C0"/>
                </a:solidFill>
                <a:latin typeface="+mj-lt"/>
                <a:ea typeface="+mj-ea"/>
                <a:cs typeface="+mj-cs"/>
              </a:rPr>
              <a:t>Снятие показаний счетчиков</a:t>
            </a:r>
          </a:p>
          <a:p>
            <a:pPr marL="177800" indent="-177800">
              <a:buFont typeface="Wingdings" pitchFamily="2" charset="2"/>
              <a:buChar char="Ø"/>
            </a:pPr>
            <a:r>
              <a:rPr lang="ru-RU" sz="1200" dirty="0" smtClean="0">
                <a:solidFill>
                  <a:srgbClr val="0070C0"/>
                </a:solidFill>
                <a:latin typeface="+mj-lt"/>
                <a:ea typeface="+mj-ea"/>
                <a:cs typeface="+mj-cs"/>
              </a:rPr>
              <a:t>Приготовление пищи</a:t>
            </a:r>
          </a:p>
          <a:p>
            <a:pPr marL="177800" indent="-177800">
              <a:buFont typeface="Wingdings" pitchFamily="2" charset="2"/>
              <a:buChar char="Ø"/>
            </a:pPr>
            <a:r>
              <a:rPr lang="ru-RU" sz="1200" dirty="0" smtClean="0">
                <a:solidFill>
                  <a:srgbClr val="0070C0"/>
                </a:solidFill>
                <a:latin typeface="+mj-lt"/>
                <a:ea typeface="+mj-ea"/>
                <a:cs typeface="+mj-cs"/>
              </a:rPr>
              <a:t>Сопровождение вне дома</a:t>
            </a:r>
          </a:p>
        </p:txBody>
      </p:sp>
      <p:sp>
        <p:nvSpPr>
          <p:cNvPr id="18" name="Заголовок 1"/>
          <p:cNvSpPr txBox="1">
            <a:spLocks/>
          </p:cNvSpPr>
          <p:nvPr/>
        </p:nvSpPr>
        <p:spPr>
          <a:xfrm>
            <a:off x="5039544" y="1350668"/>
            <a:ext cx="4104456"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Восточный округ</a:t>
            </a:r>
            <a:endParaRPr lang="en-US" sz="1500" b="1" i="1" dirty="0" smtClean="0">
              <a:solidFill>
                <a:srgbClr val="339933"/>
              </a:solidFill>
            </a:endParaRPr>
          </a:p>
        </p:txBody>
      </p:sp>
      <p:sp>
        <p:nvSpPr>
          <p:cNvPr id="19" name="Заголовок 1"/>
          <p:cNvSpPr txBox="1">
            <a:spLocks/>
          </p:cNvSpPr>
          <p:nvPr/>
        </p:nvSpPr>
        <p:spPr>
          <a:xfrm>
            <a:off x="5143504" y="1857370"/>
            <a:ext cx="3784472" cy="1508105"/>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rPr>
              <a:t>Покос на участке</a:t>
            </a:r>
          </a:p>
          <a:p>
            <a:pPr marL="177800" indent="-177800">
              <a:buFont typeface="Wingdings" pitchFamily="2" charset="2"/>
              <a:buChar char="Ø"/>
            </a:pPr>
            <a:r>
              <a:rPr lang="ru-RU" sz="1200" dirty="0" smtClean="0">
                <a:solidFill>
                  <a:srgbClr val="0070C0"/>
                </a:solidFill>
                <a:latin typeface="+mj-lt"/>
                <a:ea typeface="+mj-ea"/>
                <a:cs typeface="+mj-cs"/>
              </a:rPr>
              <a:t>Уборка квартиры/дома</a:t>
            </a:r>
          </a:p>
          <a:p>
            <a:endParaRPr lang="en-US" sz="2000" b="1" i="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lvl="0" indent="-177800">
              <a:buFont typeface="Wingdings" pitchFamily="2" charset="2"/>
              <a:buChar char="Ø"/>
            </a:pPr>
            <a:r>
              <a:rPr lang="ru-RU" sz="1200" dirty="0" smtClean="0">
                <a:solidFill>
                  <a:srgbClr val="0070C0"/>
                </a:solidFill>
                <a:latin typeface="+mj-lt"/>
                <a:ea typeface="+mj-ea"/>
                <a:cs typeface="+mj-cs"/>
              </a:rPr>
              <a:t>Снятие показаний счетчиков</a:t>
            </a:r>
          </a:p>
        </p:txBody>
      </p:sp>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575048" y="1357304"/>
            <a:ext cx="3600400"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Северо-восточный округ</a:t>
            </a:r>
            <a:endParaRPr lang="en-US" sz="1500" b="1" i="1" dirty="0" smtClean="0">
              <a:solidFill>
                <a:srgbClr val="339933"/>
              </a:solidFill>
            </a:endParaRPr>
          </a:p>
        </p:txBody>
      </p:sp>
      <p:sp>
        <p:nvSpPr>
          <p:cNvPr id="15" name="Заголовок 1"/>
          <p:cNvSpPr txBox="1">
            <a:spLocks/>
          </p:cNvSpPr>
          <p:nvPr/>
        </p:nvSpPr>
        <p:spPr>
          <a:xfrm>
            <a:off x="785786" y="1928808"/>
            <a:ext cx="3677694" cy="1523494"/>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rPr>
              <a:t>Мытье и чистка стеклянных поверхностей</a:t>
            </a:r>
          </a:p>
          <a:p>
            <a:endParaRPr lang="ru-RU" sz="2000" b="1" dirty="0" smtClean="0">
              <a:solidFill>
                <a:srgbClr val="0070C0"/>
              </a:solidFill>
              <a:latin typeface="+mj-lt"/>
              <a:ea typeface="+mj-ea"/>
              <a:cs typeface="+mj-cs"/>
            </a:endParaRPr>
          </a:p>
          <a:p>
            <a:endParaRPr lang="ru-RU" sz="1300" b="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indent="-177800"/>
            <a:r>
              <a:rPr lang="ru-RU" sz="1200" dirty="0" smtClean="0">
                <a:solidFill>
                  <a:srgbClr val="0070C0"/>
                </a:solidFill>
                <a:latin typeface="+mj-lt"/>
                <a:ea typeface="+mj-ea"/>
                <a:cs typeface="+mj-cs"/>
              </a:rPr>
              <a:t>-</a:t>
            </a:r>
          </a:p>
        </p:txBody>
      </p:sp>
      <p:sp>
        <p:nvSpPr>
          <p:cNvPr id="18" name="Заголовок 1"/>
          <p:cNvSpPr txBox="1">
            <a:spLocks/>
          </p:cNvSpPr>
          <p:nvPr/>
        </p:nvSpPr>
        <p:spPr>
          <a:xfrm>
            <a:off x="4929190" y="1357304"/>
            <a:ext cx="4104456"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Северный округ</a:t>
            </a:r>
            <a:endParaRPr lang="en-US" sz="1500" b="1" i="1" dirty="0" smtClean="0">
              <a:solidFill>
                <a:srgbClr val="339933"/>
              </a:solidFill>
            </a:endParaRPr>
          </a:p>
        </p:txBody>
      </p:sp>
      <p:sp>
        <p:nvSpPr>
          <p:cNvPr id="19" name="Заголовок 1"/>
          <p:cNvSpPr txBox="1">
            <a:spLocks/>
          </p:cNvSpPr>
          <p:nvPr/>
        </p:nvSpPr>
        <p:spPr>
          <a:xfrm>
            <a:off x="5111552" y="1928808"/>
            <a:ext cx="3816424" cy="1508105"/>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rPr>
              <a:t>Покос на участке</a:t>
            </a:r>
          </a:p>
          <a:p>
            <a:pPr marL="177800" indent="-177800">
              <a:buFont typeface="Wingdings" pitchFamily="2" charset="2"/>
              <a:buChar char="Ø"/>
            </a:pPr>
            <a:r>
              <a:rPr lang="ru-RU" sz="1200" dirty="0" smtClean="0">
                <a:solidFill>
                  <a:srgbClr val="0070C0"/>
                </a:solidFill>
                <a:latin typeface="+mj-lt"/>
                <a:ea typeface="+mj-ea"/>
                <a:cs typeface="+mj-cs"/>
              </a:rPr>
              <a:t>Мелкий ремонт (плотник, электрик, сантехник)</a:t>
            </a:r>
          </a:p>
          <a:p>
            <a:endParaRPr lang="en-US" sz="2000" b="1" i="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p>
          <a:p>
            <a:pPr marL="177800" lvl="0" indent="-177800"/>
            <a:r>
              <a:rPr lang="ru-RU" sz="1200" dirty="0" smtClean="0">
                <a:solidFill>
                  <a:srgbClr val="0070C0"/>
                </a:solidFill>
                <a:latin typeface="+mj-lt"/>
                <a:ea typeface="+mj-ea"/>
                <a:cs typeface="+mj-cs"/>
              </a:rPr>
              <a:t>-</a:t>
            </a:r>
          </a:p>
        </p:txBody>
      </p:sp>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575048" y="1285866"/>
            <a:ext cx="3600400"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Юго-Западный округ</a:t>
            </a:r>
            <a:endParaRPr lang="en-US" sz="1500" b="1" i="1" dirty="0" smtClean="0">
              <a:solidFill>
                <a:srgbClr val="339933"/>
              </a:solidFill>
            </a:endParaRPr>
          </a:p>
        </p:txBody>
      </p:sp>
      <p:sp>
        <p:nvSpPr>
          <p:cNvPr id="15" name="Заголовок 1"/>
          <p:cNvSpPr txBox="1">
            <a:spLocks/>
          </p:cNvSpPr>
          <p:nvPr/>
        </p:nvSpPr>
        <p:spPr>
          <a:xfrm>
            <a:off x="714348" y="1857370"/>
            <a:ext cx="3749132" cy="2246769"/>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271463" lvl="0" indent="-271463">
              <a:buFont typeface="Wingdings" pitchFamily="2" charset="2"/>
              <a:buChar char="Ø"/>
            </a:pPr>
            <a:r>
              <a:rPr lang="ru-RU" sz="1200" dirty="0" smtClean="0">
                <a:solidFill>
                  <a:srgbClr val="0070C0"/>
                </a:solidFill>
                <a:latin typeface="+mj-lt"/>
                <a:ea typeface="+mj-ea"/>
                <a:cs typeface="+mj-cs"/>
              </a:rPr>
              <a:t>Уборка квартиры/дома</a:t>
            </a:r>
          </a:p>
          <a:p>
            <a:pPr marL="271463" lvl="0" indent="-271463">
              <a:buFont typeface="Wingdings" pitchFamily="2" charset="2"/>
              <a:buChar char="Ø"/>
            </a:pPr>
            <a:r>
              <a:rPr lang="ru-RU" sz="1200" dirty="0" smtClean="0">
                <a:solidFill>
                  <a:srgbClr val="0070C0"/>
                </a:solidFill>
                <a:latin typeface="+mj-lt"/>
                <a:ea typeface="+mj-ea"/>
                <a:cs typeface="+mj-cs"/>
              </a:rPr>
              <a:t>Покос на участке</a:t>
            </a:r>
          </a:p>
          <a:p>
            <a:endParaRPr lang="ru-RU" sz="2000"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271463" indent="-271463">
              <a:buFont typeface="Wingdings" pitchFamily="2" charset="2"/>
              <a:buChar char="Ø"/>
            </a:pPr>
            <a:r>
              <a:rPr lang="ru-RU" sz="1200" dirty="0" smtClean="0">
                <a:solidFill>
                  <a:srgbClr val="0070C0"/>
                </a:solidFill>
                <a:latin typeface="+mj-lt"/>
                <a:ea typeface="+mj-ea"/>
                <a:cs typeface="+mj-cs"/>
              </a:rPr>
              <a:t>Стрижка волос</a:t>
            </a:r>
          </a:p>
          <a:p>
            <a:pPr marL="271463" indent="-271463">
              <a:buFont typeface="Wingdings" pitchFamily="2" charset="2"/>
              <a:buChar char="Ø"/>
            </a:pPr>
            <a:r>
              <a:rPr lang="ru-RU" sz="1200" dirty="0" smtClean="0">
                <a:solidFill>
                  <a:srgbClr val="0070C0"/>
                </a:solidFill>
                <a:latin typeface="+mj-lt"/>
                <a:ea typeface="+mj-ea"/>
                <a:cs typeface="+mj-cs"/>
              </a:rPr>
              <a:t>Снятие показаний счетчиков</a:t>
            </a:r>
          </a:p>
          <a:p>
            <a:pPr marL="271463" indent="-271463">
              <a:buFont typeface="Wingdings" pitchFamily="2" charset="2"/>
              <a:buChar char="Ø"/>
            </a:pPr>
            <a:r>
              <a:rPr lang="ru-RU" sz="1200" dirty="0" smtClean="0">
                <a:solidFill>
                  <a:srgbClr val="0070C0"/>
                </a:solidFill>
              </a:rPr>
              <a:t>Мытье и чистка стеклянных поверхностей</a:t>
            </a:r>
          </a:p>
          <a:p>
            <a:pPr marL="271463" indent="-271463">
              <a:buFont typeface="Wingdings" pitchFamily="2" charset="2"/>
              <a:buChar char="Ø"/>
            </a:pPr>
            <a:r>
              <a:rPr lang="ru-RU" sz="1200" dirty="0" smtClean="0">
                <a:solidFill>
                  <a:srgbClr val="0070C0"/>
                </a:solidFill>
                <a:latin typeface="+mj-lt"/>
                <a:ea typeface="+mj-ea"/>
                <a:cs typeface="+mj-cs"/>
              </a:rPr>
              <a:t>Уборка подъезда</a:t>
            </a:r>
          </a:p>
          <a:p>
            <a:pPr marL="271463" indent="-271463">
              <a:buFont typeface="Wingdings" pitchFamily="2" charset="2"/>
              <a:buChar char="Ø"/>
            </a:pPr>
            <a:r>
              <a:rPr lang="ru-RU" sz="1200" dirty="0" smtClean="0">
                <a:solidFill>
                  <a:srgbClr val="0070C0"/>
                </a:solidFill>
                <a:latin typeface="+mj-lt"/>
                <a:ea typeface="+mj-ea"/>
                <a:cs typeface="+mj-cs"/>
              </a:rPr>
              <a:t>Приготовление пищи</a:t>
            </a:r>
          </a:p>
        </p:txBody>
      </p:sp>
      <p:sp>
        <p:nvSpPr>
          <p:cNvPr id="18" name="Заголовок 1"/>
          <p:cNvSpPr txBox="1">
            <a:spLocks/>
          </p:cNvSpPr>
          <p:nvPr/>
        </p:nvSpPr>
        <p:spPr>
          <a:xfrm>
            <a:off x="5039544" y="1279230"/>
            <a:ext cx="4104456"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Южный округ</a:t>
            </a:r>
            <a:endParaRPr lang="en-US" sz="1500" b="1" i="1" dirty="0" smtClean="0">
              <a:solidFill>
                <a:srgbClr val="339933"/>
              </a:solidFill>
            </a:endParaRPr>
          </a:p>
        </p:txBody>
      </p:sp>
      <p:sp>
        <p:nvSpPr>
          <p:cNvPr id="19" name="Заголовок 1"/>
          <p:cNvSpPr txBox="1">
            <a:spLocks/>
          </p:cNvSpPr>
          <p:nvPr/>
        </p:nvSpPr>
        <p:spPr>
          <a:xfrm>
            <a:off x="5214942" y="1857370"/>
            <a:ext cx="3713034" cy="2062103"/>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271463" indent="-271463">
              <a:buFont typeface="Wingdings" pitchFamily="2" charset="2"/>
              <a:buChar char="Ø"/>
            </a:pPr>
            <a:r>
              <a:rPr lang="ru-RU" sz="1200" dirty="0" smtClean="0">
                <a:solidFill>
                  <a:srgbClr val="0070C0"/>
                </a:solidFill>
              </a:rPr>
              <a:t>Стрижка волос</a:t>
            </a:r>
          </a:p>
          <a:p>
            <a:pPr marL="271463" indent="-271463">
              <a:buFont typeface="Wingdings" pitchFamily="2" charset="2"/>
              <a:buChar char="Ø"/>
            </a:pPr>
            <a:r>
              <a:rPr lang="ru-RU" sz="1200" dirty="0" smtClean="0">
                <a:solidFill>
                  <a:srgbClr val="0070C0"/>
                </a:solidFill>
                <a:latin typeface="+mj-lt"/>
                <a:ea typeface="+mj-ea"/>
                <a:cs typeface="+mj-cs"/>
              </a:rPr>
              <a:t>Уборка квартиры/дома</a:t>
            </a:r>
          </a:p>
          <a:p>
            <a:pPr marL="271463" indent="-271463">
              <a:buFont typeface="Wingdings" pitchFamily="2" charset="2"/>
              <a:buChar char="Ø"/>
            </a:pPr>
            <a:r>
              <a:rPr lang="ru-RU" sz="1200" dirty="0" smtClean="0">
                <a:solidFill>
                  <a:srgbClr val="0070C0"/>
                </a:solidFill>
                <a:latin typeface="+mj-lt"/>
                <a:ea typeface="+mj-ea"/>
                <a:cs typeface="+mj-cs"/>
              </a:rPr>
              <a:t>Снятие показаний счетчиков</a:t>
            </a:r>
          </a:p>
          <a:p>
            <a:endParaRPr lang="en-US" sz="2000" b="1" i="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271463" indent="-271463">
              <a:buFont typeface="Wingdings" pitchFamily="2" charset="2"/>
              <a:buChar char="Ø"/>
            </a:pPr>
            <a:r>
              <a:rPr lang="ru-RU" sz="1200" dirty="0" smtClean="0">
                <a:solidFill>
                  <a:srgbClr val="0070C0"/>
                </a:solidFill>
              </a:rPr>
              <a:t>Мытье и чистка стеклянных поверхностей</a:t>
            </a:r>
          </a:p>
          <a:p>
            <a:pPr marL="271463" indent="-271463">
              <a:buFont typeface="Wingdings" pitchFamily="2" charset="2"/>
              <a:buChar char="Ø"/>
            </a:pPr>
            <a:r>
              <a:rPr lang="ru-RU" sz="1200" dirty="0" smtClean="0">
                <a:solidFill>
                  <a:srgbClr val="0070C0"/>
                </a:solidFill>
              </a:rPr>
              <a:t>Доставка воды</a:t>
            </a:r>
          </a:p>
          <a:p>
            <a:pPr marL="271463" indent="-271463">
              <a:buFont typeface="Wingdings" pitchFamily="2" charset="2"/>
              <a:buChar char="Ø"/>
            </a:pPr>
            <a:r>
              <a:rPr lang="ru-RU" sz="1200" dirty="0" smtClean="0">
                <a:solidFill>
                  <a:srgbClr val="0070C0"/>
                </a:solidFill>
              </a:rPr>
              <a:t>Покупки</a:t>
            </a:r>
          </a:p>
        </p:txBody>
      </p:sp>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448008"/>
          </a:xfrm>
        </p:spPr>
        <p:txBody>
          <a:bodyPr>
            <a:noAutofit/>
          </a:bodyPr>
          <a:lstStyle/>
          <a:p>
            <a:pPr algn="l"/>
            <a:r>
              <a:rPr lang="ru-RU" sz="2000" b="1" dirty="0" smtClean="0">
                <a:solidFill>
                  <a:srgbClr val="339933"/>
                </a:solidFill>
              </a:rPr>
              <a:t>УДОВЛЕТВОРЕННОСТЬ ЦЕНОЙ УСЛУГ</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3" name="Заголовок 1"/>
          <p:cNvSpPr txBox="1">
            <a:spLocks/>
          </p:cNvSpPr>
          <p:nvPr/>
        </p:nvSpPr>
        <p:spPr>
          <a:xfrm>
            <a:off x="428596" y="2285998"/>
            <a:ext cx="3429024" cy="1246495"/>
          </a:xfrm>
          <a:prstGeom prst="rect">
            <a:avLst/>
          </a:prstGeom>
        </p:spPr>
        <p:txBody>
          <a:bodyPr vert="horz" wrap="square" lIns="91440" tIns="45720" rIns="91440" bIns="45720" rtlCol="0" anchor="t" anchorCtr="0">
            <a:spAutoFit/>
          </a:bodyPr>
          <a:lstStyle/>
          <a:p>
            <a:pPr lvl="0">
              <a:spcBef>
                <a:spcPct val="0"/>
              </a:spcBef>
              <a:spcAft>
                <a:spcPts val="1200"/>
              </a:spcAft>
              <a:defRPr/>
            </a:pPr>
            <a:r>
              <a:rPr lang="ru-RU" sz="1300" dirty="0" smtClean="0">
                <a:solidFill>
                  <a:srgbClr val="0070C0"/>
                </a:solidFill>
                <a:latin typeface="+mj-lt"/>
                <a:ea typeface="+mj-ea"/>
                <a:cs typeface="+mj-cs"/>
              </a:rPr>
              <a:t>В целом, удовлетворенность ценой на разные услуги во всех 10-ти АНО ЦСОН Самарской области довольно высока. </a:t>
            </a:r>
          </a:p>
          <a:p>
            <a:pPr lvl="0">
              <a:spcBef>
                <a:spcPct val="0"/>
              </a:spcBef>
              <a:spcAft>
                <a:spcPts val="1200"/>
              </a:spcAft>
              <a:defRPr/>
            </a:pPr>
            <a:r>
              <a:rPr lang="ru-RU" sz="1300" dirty="0" smtClean="0">
                <a:solidFill>
                  <a:srgbClr val="0070C0"/>
                </a:solidFill>
                <a:latin typeface="+mj-lt"/>
                <a:ea typeface="+mj-ea"/>
                <a:cs typeface="+mj-cs"/>
              </a:rPr>
              <a:t>Цена услуг большинством опрошенных оценена как устраивающая их.</a:t>
            </a:r>
          </a:p>
        </p:txBody>
      </p:sp>
      <p:sp>
        <p:nvSpPr>
          <p:cNvPr id="16" name="Заголовок 1"/>
          <p:cNvSpPr txBox="1">
            <a:spLocks/>
          </p:cNvSpPr>
          <p:nvPr/>
        </p:nvSpPr>
        <p:spPr>
          <a:xfrm>
            <a:off x="357158" y="928676"/>
            <a:ext cx="3500462" cy="646331"/>
          </a:xfrm>
          <a:prstGeom prst="rect">
            <a:avLst/>
          </a:prstGeom>
        </p:spPr>
        <p:txBody>
          <a:bodyPr vert="horz" wrap="square" lIns="91440" tIns="45720" rIns="91440" bIns="45720" rtlCol="0" anchor="t" anchorCtr="0">
            <a:spAutoFit/>
          </a:bodyPr>
          <a:lstStyle/>
          <a:p>
            <a:r>
              <a:rPr lang="ru-RU" sz="1200" b="1" i="1" dirty="0" smtClean="0">
                <a:solidFill>
                  <a:srgbClr val="339933"/>
                </a:solidFill>
              </a:rPr>
              <a:t>Диаграмма 9. Удовлетворенность ценой на услуги (в % от  общего числа получивших услугу на платной основе)</a:t>
            </a:r>
            <a:endParaRPr lang="en-US" sz="1200" b="1" i="1" dirty="0" smtClean="0">
              <a:solidFill>
                <a:srgbClr val="339933"/>
              </a:solidFill>
            </a:endParaRPr>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1269" name="Picture 5"/>
          <p:cNvPicPr>
            <a:picLocks noChangeAspect="1" noChangeArrowheads="1"/>
          </p:cNvPicPr>
          <p:nvPr/>
        </p:nvPicPr>
        <p:blipFill>
          <a:blip r:embed="rId3"/>
          <a:srcRect/>
          <a:stretch>
            <a:fillRect/>
          </a:stretch>
        </p:blipFill>
        <p:spPr bwMode="auto">
          <a:xfrm>
            <a:off x="4143372" y="714362"/>
            <a:ext cx="4610096" cy="3929090"/>
          </a:xfrm>
          <a:prstGeom prst="rect">
            <a:avLst/>
          </a:prstGeom>
          <a:noFill/>
          <a:ln w="9525">
            <a:noFill/>
            <a:miter lim="800000"/>
            <a:headEnd/>
            <a:tailEnd/>
          </a:ln>
          <a:effectLst/>
        </p:spPr>
      </p:pic>
      <p:pic>
        <p:nvPicPr>
          <p:cNvPr id="14" name="Рисунок 6" descr="C:\Documents and Settings\Владелец\Рабочий стол\2016 промо-пакет СМ\Логотип\Логотип малый.jpg"/>
          <p:cNvPicPr>
            <a:picLocks noChangeAspect="1" noChangeArrowheads="1"/>
          </p:cNvPicPr>
          <p:nvPr/>
        </p:nvPicPr>
        <p:blipFill>
          <a:blip r:embed="rId4"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УДОВЛЕТВОРЕННОСТЬ ЦЕНОЙ УСЛУГ</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pic>
        <p:nvPicPr>
          <p:cNvPr id="10"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96336" y="339502"/>
            <a:ext cx="1353223" cy="239317"/>
          </a:xfrm>
          <a:prstGeom prst="rect">
            <a:avLst/>
          </a:prstGeom>
          <a:noFill/>
          <a:ln w="9525">
            <a:noFill/>
            <a:miter lim="800000"/>
            <a:headEnd/>
            <a:tailEnd/>
          </a:ln>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3" name="Заголовок 1"/>
          <p:cNvSpPr txBox="1">
            <a:spLocks/>
          </p:cNvSpPr>
          <p:nvPr/>
        </p:nvSpPr>
        <p:spPr>
          <a:xfrm>
            <a:off x="428596" y="1571618"/>
            <a:ext cx="2214578" cy="2585323"/>
          </a:xfrm>
          <a:prstGeom prst="rect">
            <a:avLst/>
          </a:prstGeom>
        </p:spPr>
        <p:txBody>
          <a:bodyPr vert="horz" wrap="square" lIns="91440" tIns="45720" rIns="91440" bIns="45720" rtlCol="0" anchor="t" anchorCtr="0">
            <a:spAutoFit/>
          </a:bodyPr>
          <a:lstStyle/>
          <a:p>
            <a:pPr lvl="0">
              <a:spcBef>
                <a:spcPct val="0"/>
              </a:spcBef>
              <a:spcAft>
                <a:spcPts val="1200"/>
              </a:spcAft>
              <a:defRPr/>
            </a:pPr>
            <a:r>
              <a:rPr lang="ru-RU" sz="1200" b="1" i="1" dirty="0" smtClean="0">
                <a:solidFill>
                  <a:srgbClr val="339933"/>
                </a:solidFill>
              </a:rPr>
              <a:t>Влажная уборка квартиры</a:t>
            </a:r>
          </a:p>
          <a:p>
            <a:pPr lvl="0">
              <a:spcBef>
                <a:spcPct val="0"/>
              </a:spcBef>
              <a:spcAft>
                <a:spcPts val="1200"/>
              </a:spcAft>
              <a:defRPr/>
            </a:pPr>
            <a:r>
              <a:rPr lang="ru-RU" sz="1300" dirty="0" smtClean="0">
                <a:solidFill>
                  <a:srgbClr val="0070C0"/>
                </a:solidFill>
                <a:latin typeface="+mj-lt"/>
                <a:ea typeface="+mj-ea"/>
                <a:cs typeface="+mj-cs"/>
              </a:rPr>
              <a:t>В Тольяттинском округе больше всего  опрошенных считают цену услуги высокой. </a:t>
            </a:r>
            <a:endParaRPr lang="ru-RU" sz="1300" dirty="0" smtClean="0">
              <a:solidFill>
                <a:srgbClr val="0070C0"/>
              </a:solidFill>
              <a:latin typeface="+mj-lt"/>
              <a:ea typeface="+mj-ea"/>
              <a:cs typeface="+mj-cs"/>
            </a:endParaRPr>
          </a:p>
          <a:p>
            <a:pPr lvl="0">
              <a:spcBef>
                <a:spcPct val="0"/>
              </a:spcBef>
              <a:spcAft>
                <a:spcPts val="1200"/>
              </a:spcAft>
              <a:defRPr/>
            </a:pPr>
            <a:r>
              <a:rPr lang="ru-RU" sz="1300" dirty="0" smtClean="0">
                <a:solidFill>
                  <a:srgbClr val="0070C0"/>
                </a:solidFill>
                <a:latin typeface="+mj-lt"/>
                <a:ea typeface="+mj-ea"/>
                <a:cs typeface="+mj-cs"/>
              </a:rPr>
              <a:t>Доля </a:t>
            </a:r>
            <a:r>
              <a:rPr lang="ru-RU" sz="1300" dirty="0" smtClean="0">
                <a:solidFill>
                  <a:srgbClr val="0070C0"/>
                </a:solidFill>
                <a:latin typeface="+mj-lt"/>
                <a:ea typeface="+mj-ea"/>
                <a:cs typeface="+mj-cs"/>
              </a:rPr>
              <a:t>полагающих цену нормальной при этом значительно перевешивает, но удельный вес считающих цену завышенной больше, чем на других территориях.</a:t>
            </a:r>
          </a:p>
        </p:txBody>
      </p:sp>
      <p:sp>
        <p:nvSpPr>
          <p:cNvPr id="16" name="Заголовок 1"/>
          <p:cNvSpPr txBox="1">
            <a:spLocks/>
          </p:cNvSpPr>
          <p:nvPr/>
        </p:nvSpPr>
        <p:spPr>
          <a:xfrm>
            <a:off x="3357554" y="857238"/>
            <a:ext cx="5500726" cy="646331"/>
          </a:xfrm>
          <a:prstGeom prst="rect">
            <a:avLst/>
          </a:prstGeom>
        </p:spPr>
        <p:txBody>
          <a:bodyPr vert="horz" wrap="square" lIns="91440" tIns="45720" rIns="91440" bIns="45720" rtlCol="0" anchor="t" anchorCtr="0">
            <a:spAutoFit/>
          </a:bodyPr>
          <a:lstStyle/>
          <a:p>
            <a:pPr algn="r"/>
            <a:r>
              <a:rPr lang="ru-RU" sz="1200" b="1" i="1" dirty="0" smtClean="0">
                <a:solidFill>
                  <a:srgbClr val="339933"/>
                </a:solidFill>
              </a:rPr>
              <a:t>Диаграмма 10. Удовлетворенность ценой услуги «Влажная уборка квартиры/дома» на разных территориях  (в % от  общего числа получивших услугу на платной основе на каждой территории)</a:t>
            </a:r>
            <a:endParaRPr lang="en-US" sz="1200" b="1" i="1" dirty="0" smtClean="0">
              <a:solidFill>
                <a:srgbClr val="339933"/>
              </a:solidFill>
            </a:endParaRPr>
          </a:p>
        </p:txBody>
      </p:sp>
      <p:sp>
        <p:nvSpPr>
          <p:cNvPr id="102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3" name="Picture 3"/>
          <p:cNvPicPr>
            <a:picLocks noChangeAspect="1" noChangeArrowheads="1"/>
          </p:cNvPicPr>
          <p:nvPr/>
        </p:nvPicPr>
        <p:blipFill>
          <a:blip r:embed="rId4"/>
          <a:srcRect/>
          <a:stretch>
            <a:fillRect/>
          </a:stretch>
        </p:blipFill>
        <p:spPr bwMode="auto">
          <a:xfrm>
            <a:off x="2928926" y="1643056"/>
            <a:ext cx="6000792" cy="28575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448008"/>
          </a:xfrm>
        </p:spPr>
        <p:txBody>
          <a:bodyPr>
            <a:noAutofit/>
          </a:bodyPr>
          <a:lstStyle/>
          <a:p>
            <a:pPr algn="l"/>
            <a:r>
              <a:rPr lang="ru-RU" sz="2000" b="1" dirty="0" smtClean="0">
                <a:solidFill>
                  <a:srgbClr val="339933"/>
                </a:solidFill>
              </a:rPr>
              <a:t>УДОВЛЕТВОРЕННОСТЬ ЦЕНОЙ УСЛУГ</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3" name="Заголовок 1"/>
          <p:cNvSpPr txBox="1">
            <a:spLocks/>
          </p:cNvSpPr>
          <p:nvPr/>
        </p:nvSpPr>
        <p:spPr>
          <a:xfrm>
            <a:off x="428596" y="1782401"/>
            <a:ext cx="2214578" cy="1969770"/>
          </a:xfrm>
          <a:prstGeom prst="rect">
            <a:avLst/>
          </a:prstGeom>
        </p:spPr>
        <p:txBody>
          <a:bodyPr vert="horz" wrap="square" lIns="91440" tIns="45720" rIns="91440" bIns="45720" rtlCol="0" anchor="t" anchorCtr="0">
            <a:spAutoFit/>
          </a:bodyPr>
          <a:lstStyle/>
          <a:p>
            <a:pPr lvl="0">
              <a:spcBef>
                <a:spcPct val="0"/>
              </a:spcBef>
              <a:spcAft>
                <a:spcPts val="1200"/>
              </a:spcAft>
              <a:defRPr/>
            </a:pPr>
            <a:r>
              <a:rPr lang="ru-RU" sz="1200" b="1" i="1" dirty="0" smtClean="0">
                <a:solidFill>
                  <a:srgbClr val="339933"/>
                </a:solidFill>
              </a:rPr>
              <a:t>Мытье и чистка стеклянных поверхностей</a:t>
            </a:r>
          </a:p>
          <a:p>
            <a:pPr lvl="0">
              <a:spcBef>
                <a:spcPct val="0"/>
              </a:spcBef>
              <a:spcAft>
                <a:spcPts val="1200"/>
              </a:spcAft>
              <a:defRPr/>
            </a:pPr>
            <a:r>
              <a:rPr lang="ru-RU" sz="1300" dirty="0" smtClean="0">
                <a:solidFill>
                  <a:srgbClr val="0070C0"/>
                </a:solidFill>
                <a:latin typeface="+mj-lt"/>
                <a:ea typeface="+mj-ea"/>
                <a:cs typeface="+mj-cs"/>
              </a:rPr>
              <a:t>Цена на услугу оценена как высокая в АНО </a:t>
            </a:r>
            <a:r>
              <a:rPr lang="ru-RU" sz="1300" dirty="0" smtClean="0">
                <a:solidFill>
                  <a:srgbClr val="0070C0"/>
                </a:solidFill>
                <a:latin typeface="+mj-lt"/>
                <a:ea typeface="+mj-ea"/>
                <a:cs typeface="+mj-cs"/>
              </a:rPr>
              <a:t>ЦСОН Северо-восточного </a:t>
            </a:r>
            <a:r>
              <a:rPr lang="ru-RU" sz="1300" dirty="0" smtClean="0">
                <a:solidFill>
                  <a:srgbClr val="0070C0"/>
                </a:solidFill>
                <a:latin typeface="+mj-lt"/>
                <a:ea typeface="+mj-ea"/>
                <a:cs typeface="+mj-cs"/>
              </a:rPr>
              <a:t>округа. </a:t>
            </a:r>
            <a:endParaRPr lang="ru-RU" sz="1300" dirty="0" smtClean="0">
              <a:solidFill>
                <a:srgbClr val="0070C0"/>
              </a:solidFill>
              <a:latin typeface="+mj-lt"/>
              <a:ea typeface="+mj-ea"/>
              <a:cs typeface="+mj-cs"/>
            </a:endParaRPr>
          </a:p>
          <a:p>
            <a:pPr lvl="0">
              <a:spcBef>
                <a:spcPct val="0"/>
              </a:spcBef>
              <a:spcAft>
                <a:spcPts val="1200"/>
              </a:spcAft>
              <a:defRPr/>
            </a:pPr>
            <a:r>
              <a:rPr lang="ru-RU" sz="1300" dirty="0" smtClean="0">
                <a:solidFill>
                  <a:srgbClr val="0070C0"/>
                </a:solidFill>
                <a:latin typeface="+mj-lt"/>
                <a:ea typeface="+mj-ea"/>
                <a:cs typeface="+mj-cs"/>
              </a:rPr>
              <a:t>Большинство </a:t>
            </a:r>
            <a:r>
              <a:rPr lang="ru-RU" sz="1300" dirty="0" smtClean="0">
                <a:solidFill>
                  <a:srgbClr val="0070C0"/>
                </a:solidFill>
                <a:latin typeface="+mj-lt"/>
                <a:ea typeface="+mj-ea"/>
                <a:cs typeface="+mj-cs"/>
              </a:rPr>
              <a:t>опрошенных в этом округе сочло ее завышенной.</a:t>
            </a:r>
          </a:p>
        </p:txBody>
      </p:sp>
      <p:sp>
        <p:nvSpPr>
          <p:cNvPr id="16" name="Заголовок 1"/>
          <p:cNvSpPr txBox="1">
            <a:spLocks/>
          </p:cNvSpPr>
          <p:nvPr/>
        </p:nvSpPr>
        <p:spPr>
          <a:xfrm>
            <a:off x="3357554" y="857238"/>
            <a:ext cx="5500726" cy="646331"/>
          </a:xfrm>
          <a:prstGeom prst="rect">
            <a:avLst/>
          </a:prstGeom>
        </p:spPr>
        <p:txBody>
          <a:bodyPr vert="horz" wrap="square" lIns="91440" tIns="45720" rIns="91440" bIns="45720" rtlCol="0" anchor="t" anchorCtr="0">
            <a:spAutoFit/>
          </a:bodyPr>
          <a:lstStyle/>
          <a:p>
            <a:pPr algn="r"/>
            <a:r>
              <a:rPr lang="ru-RU" sz="1200" b="1" i="1" dirty="0" smtClean="0">
                <a:solidFill>
                  <a:srgbClr val="339933"/>
                </a:solidFill>
              </a:rPr>
              <a:t>Диаграмма 11. Удовлетворенность ценой услуги «Мытье и чистка стекол» на разных территориях  (в % от  общего числа получивших услугу на платной основе на каждой территории)</a:t>
            </a:r>
            <a:endParaRPr lang="en-US" sz="1200" b="1" i="1" dirty="0" smtClean="0">
              <a:solidFill>
                <a:srgbClr val="339933"/>
              </a:solidFill>
            </a:endParaRPr>
          </a:p>
        </p:txBody>
      </p:sp>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9217" name="Picture 1"/>
          <p:cNvPicPr>
            <a:picLocks noChangeAspect="1" noChangeArrowheads="1"/>
          </p:cNvPicPr>
          <p:nvPr/>
        </p:nvPicPr>
        <p:blipFill>
          <a:blip r:embed="rId3"/>
          <a:srcRect/>
          <a:stretch>
            <a:fillRect/>
          </a:stretch>
        </p:blipFill>
        <p:spPr bwMode="auto">
          <a:xfrm>
            <a:off x="2857488" y="1500180"/>
            <a:ext cx="6110287" cy="2916238"/>
          </a:xfrm>
          <a:prstGeom prst="rect">
            <a:avLst/>
          </a:prstGeom>
          <a:noFill/>
        </p:spPr>
      </p:pic>
      <p:pic>
        <p:nvPicPr>
          <p:cNvPr id="14" name="Рисунок 6" descr="C:\Documents and Settings\Владелец\Рабочий стол\2016 промо-пакет СМ\Логотип\Логотип малый.jpg"/>
          <p:cNvPicPr>
            <a:picLocks noChangeAspect="1" noChangeArrowheads="1"/>
          </p:cNvPicPr>
          <p:nvPr/>
        </p:nvPicPr>
        <p:blipFill>
          <a:blip r:embed="rId4"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448008"/>
          </a:xfrm>
        </p:spPr>
        <p:txBody>
          <a:bodyPr>
            <a:noAutofit/>
          </a:bodyPr>
          <a:lstStyle/>
          <a:p>
            <a:pPr algn="l"/>
            <a:r>
              <a:rPr lang="ru-RU" sz="2000" b="1" dirty="0" smtClean="0">
                <a:solidFill>
                  <a:srgbClr val="339933"/>
                </a:solidFill>
              </a:rPr>
              <a:t>УДОВЛЕТВОРЕННОСТЬ КАЧЕСТВОМ УСЛУГ</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3" name="Заголовок 1"/>
          <p:cNvSpPr txBox="1">
            <a:spLocks/>
          </p:cNvSpPr>
          <p:nvPr/>
        </p:nvSpPr>
        <p:spPr>
          <a:xfrm>
            <a:off x="428596" y="1785932"/>
            <a:ext cx="3071834" cy="1292662"/>
          </a:xfrm>
          <a:prstGeom prst="rect">
            <a:avLst/>
          </a:prstGeom>
        </p:spPr>
        <p:txBody>
          <a:bodyPr vert="horz" wrap="square" lIns="91440" tIns="45720" rIns="91440" bIns="45720" rtlCol="0" anchor="t" anchorCtr="0">
            <a:spAutoFit/>
          </a:bodyPr>
          <a:lstStyle/>
          <a:p>
            <a:pPr lvl="0">
              <a:spcBef>
                <a:spcPct val="0"/>
              </a:spcBef>
              <a:spcAft>
                <a:spcPts val="1200"/>
              </a:spcAft>
              <a:defRPr/>
            </a:pPr>
            <a:r>
              <a:rPr lang="ru-RU" sz="1300" dirty="0" smtClean="0">
                <a:solidFill>
                  <a:srgbClr val="0070C0"/>
                </a:solidFill>
                <a:latin typeface="+mj-lt"/>
                <a:ea typeface="+mj-ea"/>
                <a:cs typeface="+mj-cs"/>
              </a:rPr>
              <a:t>Качество всех протестированных дополнительных социальных услуг высоко оценено их получателями. Существенных различий в оценках опрошенных в 10-ти АНО ЦСОН области не было.</a:t>
            </a:r>
            <a:endParaRPr lang="ru-RU" sz="1000" dirty="0" smtClean="0">
              <a:solidFill>
                <a:srgbClr val="0070C0"/>
              </a:solidFill>
              <a:latin typeface="+mj-lt"/>
              <a:ea typeface="+mj-ea"/>
              <a:cs typeface="+mj-cs"/>
            </a:endParaRPr>
          </a:p>
        </p:txBody>
      </p:sp>
      <p:sp>
        <p:nvSpPr>
          <p:cNvPr id="16" name="Заголовок 1"/>
          <p:cNvSpPr txBox="1">
            <a:spLocks/>
          </p:cNvSpPr>
          <p:nvPr/>
        </p:nvSpPr>
        <p:spPr>
          <a:xfrm>
            <a:off x="428596" y="714362"/>
            <a:ext cx="3714776" cy="830997"/>
          </a:xfrm>
          <a:prstGeom prst="rect">
            <a:avLst/>
          </a:prstGeom>
        </p:spPr>
        <p:txBody>
          <a:bodyPr vert="horz" wrap="square" lIns="91440" tIns="45720" rIns="91440" bIns="45720" rtlCol="0" anchor="t" anchorCtr="0">
            <a:spAutoFit/>
          </a:bodyPr>
          <a:lstStyle/>
          <a:p>
            <a:r>
              <a:rPr lang="ru-RU" sz="1200" b="1" i="1" dirty="0" smtClean="0">
                <a:solidFill>
                  <a:srgbClr val="339933"/>
                </a:solidFill>
              </a:rPr>
              <a:t>Диаграмма 12. </a:t>
            </a:r>
            <a:endParaRPr lang="en-US" sz="1200" b="1" i="1" dirty="0" smtClean="0">
              <a:solidFill>
                <a:srgbClr val="339933"/>
              </a:solidFill>
            </a:endParaRPr>
          </a:p>
          <a:p>
            <a:r>
              <a:rPr lang="ru-RU" sz="1200" b="1" i="1" dirty="0" smtClean="0">
                <a:solidFill>
                  <a:srgbClr val="339933"/>
                </a:solidFill>
              </a:rPr>
              <a:t>Удовлетворенность качеством услуг </a:t>
            </a:r>
          </a:p>
          <a:p>
            <a:r>
              <a:rPr lang="ru-RU" sz="1200" b="1" i="1" dirty="0" smtClean="0">
                <a:solidFill>
                  <a:srgbClr val="339933"/>
                </a:solidFill>
              </a:rPr>
              <a:t>(в % от общего числа получивших услугу на платной основе)</a:t>
            </a:r>
            <a:endParaRPr lang="en-US" sz="1200" b="1" i="1" dirty="0" smtClean="0">
              <a:solidFill>
                <a:srgbClr val="339933"/>
              </a:solidFill>
            </a:endParaRPr>
          </a:p>
        </p:txBody>
      </p:sp>
      <p:sp>
        <p:nvSpPr>
          <p:cNvPr id="15" name="Заголовок 1"/>
          <p:cNvSpPr txBox="1">
            <a:spLocks/>
          </p:cNvSpPr>
          <p:nvPr/>
        </p:nvSpPr>
        <p:spPr>
          <a:xfrm>
            <a:off x="428596" y="3143254"/>
            <a:ext cx="3000396" cy="1107996"/>
          </a:xfrm>
          <a:prstGeom prst="rect">
            <a:avLst/>
          </a:prstGeom>
        </p:spPr>
        <p:txBody>
          <a:bodyPr vert="horz" wrap="square" lIns="91440" tIns="45720" rIns="91440" bIns="45720" rtlCol="0" anchor="t" anchorCtr="0">
            <a:spAutoFit/>
          </a:bodyPr>
          <a:lstStyle/>
          <a:p>
            <a:pPr lvl="0">
              <a:spcBef>
                <a:spcPct val="0"/>
              </a:spcBef>
              <a:spcAft>
                <a:spcPts val="1200"/>
              </a:spcAft>
              <a:defRPr/>
            </a:pPr>
            <a:r>
              <a:rPr lang="ru-RU" sz="1000" dirty="0" smtClean="0">
                <a:solidFill>
                  <a:srgbClr val="0070C0"/>
                </a:solidFill>
                <a:latin typeface="+mj-lt"/>
                <a:ea typeface="+mj-ea"/>
                <a:cs typeface="+mj-cs"/>
              </a:rPr>
              <a:t>* </a:t>
            </a:r>
            <a:r>
              <a:rPr lang="ru-RU" sz="1100" dirty="0" smtClean="0">
                <a:solidFill>
                  <a:srgbClr val="0070C0"/>
                </a:solidFill>
                <a:latin typeface="+mj-lt"/>
                <a:ea typeface="+mj-ea"/>
                <a:cs typeface="+mj-cs"/>
              </a:rPr>
              <a:t>На фоне абсолютной удовлетворенности полученными услугами вопрос о причинах неудовлетворенности качеством услуг оказался неактуален, ответы на него носили единичный характер и касались навыков оказания услуг.</a:t>
            </a:r>
          </a:p>
        </p:txBody>
      </p:sp>
      <p:pic>
        <p:nvPicPr>
          <p:cNvPr id="8193" name="Picture 1"/>
          <p:cNvPicPr>
            <a:picLocks noChangeAspect="1" noChangeArrowheads="1"/>
          </p:cNvPicPr>
          <p:nvPr/>
        </p:nvPicPr>
        <p:blipFill>
          <a:blip r:embed="rId3"/>
          <a:srcRect/>
          <a:stretch>
            <a:fillRect/>
          </a:stretch>
        </p:blipFill>
        <p:spPr bwMode="auto">
          <a:xfrm>
            <a:off x="3857620" y="714362"/>
            <a:ext cx="5000660" cy="3857651"/>
          </a:xfrm>
          <a:prstGeom prst="rect">
            <a:avLst/>
          </a:prstGeom>
          <a:noFill/>
          <a:ln w="9525">
            <a:noFill/>
            <a:miter lim="800000"/>
            <a:headEnd/>
            <a:tailEnd/>
          </a:ln>
          <a:effectLst/>
        </p:spPr>
      </p:pic>
      <p:pic>
        <p:nvPicPr>
          <p:cNvPr id="14" name="Рисунок 6" descr="C:\Documents and Settings\Владелец\Рабочий стол\2016 промо-пакет СМ\Логотип\Логотип малый.jpg"/>
          <p:cNvPicPr>
            <a:picLocks noChangeAspect="1" noChangeArrowheads="1"/>
          </p:cNvPicPr>
          <p:nvPr/>
        </p:nvPicPr>
        <p:blipFill>
          <a:blip r:embed="rId4"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ВЫВОДЫ</a:t>
            </a:r>
            <a:endParaRPr lang="ru-RU" sz="2000" b="1" dirty="0">
              <a:solidFill>
                <a:srgbClr val="339933"/>
              </a:solidFill>
            </a:endParaRPr>
          </a:p>
        </p:txBody>
      </p:sp>
      <p:sp>
        <p:nvSpPr>
          <p:cNvPr id="5" name="Заголовок 1"/>
          <p:cNvSpPr txBox="1">
            <a:spLocks/>
          </p:cNvSpPr>
          <p:nvPr/>
        </p:nvSpPr>
        <p:spPr>
          <a:xfrm>
            <a:off x="500034" y="1142990"/>
            <a:ext cx="8280920" cy="2346796"/>
          </a:xfrm>
          <a:prstGeom prst="rect">
            <a:avLst/>
          </a:prstGeom>
        </p:spPr>
        <p:txBody>
          <a:bodyPr vert="horz" lIns="91440" tIns="45720" rIns="91440" bIns="45720" rtlCol="0" anchor="t" anchorCtr="0">
            <a:spAutoFit/>
          </a:bodyPr>
          <a:lstStyle/>
          <a:p>
            <a:pPr lvl="0" indent="-357188">
              <a:spcAft>
                <a:spcPts val="1200"/>
              </a:spcAft>
            </a:pPr>
            <a:r>
              <a:rPr lang="ru-RU" sz="1200" b="1" i="1" dirty="0" smtClean="0">
                <a:solidFill>
                  <a:srgbClr val="339933"/>
                </a:solidFill>
              </a:rPr>
              <a:t>Важные моменты, которые нужно учитывать  при интерпретации данных проведенного исследования:</a:t>
            </a:r>
          </a:p>
          <a:p>
            <a:pPr marL="357188" indent="-357188">
              <a:spcAft>
                <a:spcPts val="900"/>
              </a:spcAft>
              <a:buFont typeface="Wingdings" pitchFamily="2" charset="2"/>
              <a:buChar char="Ø"/>
            </a:pPr>
            <a:r>
              <a:rPr lang="ru-RU" sz="1300" dirty="0" smtClean="0">
                <a:solidFill>
                  <a:srgbClr val="0070C0"/>
                </a:solidFill>
                <a:latin typeface="+mj-lt"/>
                <a:ea typeface="+mj-ea"/>
                <a:cs typeface="+mj-cs"/>
              </a:rPr>
              <a:t>Рынок социальных услуг инертен, проводимые инновации должны преодолеть определенные барьеры установок, стереотипов и бытовых привычек, которые меняются в течение длительного периода – от 6 до 18 месяцев. </a:t>
            </a:r>
            <a:r>
              <a:rPr lang="ru-RU" sz="1300" dirty="0" smtClean="0">
                <a:solidFill>
                  <a:srgbClr val="0070C0"/>
                </a:solidFill>
                <a:latin typeface="+mj-lt"/>
                <a:ea typeface="+mj-ea"/>
                <a:cs typeface="+mj-cs"/>
              </a:rPr>
              <a:t/>
            </a:r>
            <a:br>
              <a:rPr lang="ru-RU" sz="1300" dirty="0" smtClean="0">
                <a:solidFill>
                  <a:srgbClr val="0070C0"/>
                </a:solidFill>
                <a:latin typeface="+mj-lt"/>
                <a:ea typeface="+mj-ea"/>
                <a:cs typeface="+mj-cs"/>
              </a:rPr>
            </a:br>
            <a:r>
              <a:rPr lang="ru-RU" sz="1300" dirty="0" smtClean="0">
                <a:solidFill>
                  <a:srgbClr val="0070C0"/>
                </a:solidFill>
                <a:latin typeface="+mj-lt"/>
                <a:ea typeface="+mj-ea"/>
                <a:cs typeface="+mj-cs"/>
              </a:rPr>
              <a:t>В </a:t>
            </a:r>
            <a:r>
              <a:rPr lang="ru-RU" sz="1300" dirty="0" smtClean="0">
                <a:solidFill>
                  <a:srgbClr val="0070C0"/>
                </a:solidFill>
                <a:latin typeface="+mj-lt"/>
                <a:ea typeface="+mj-ea"/>
                <a:cs typeface="+mj-cs"/>
              </a:rPr>
              <a:t>этих условиях исследование оценки качества услуг, внедренных не более 2 месяцев назад, дает только ориентировочные данные для отсчета, закладывая базу для проведения подобных исследований и мониторинга ситуации в будущем.</a:t>
            </a:r>
          </a:p>
          <a:p>
            <a:pPr marL="357188" indent="-357188">
              <a:spcAft>
                <a:spcPts val="900"/>
              </a:spcAft>
              <a:buFont typeface="Wingdings" pitchFamily="2" charset="2"/>
              <a:buChar char="Ø"/>
            </a:pPr>
            <a:r>
              <a:rPr lang="ru-RU" sz="1300" dirty="0" smtClean="0">
                <a:solidFill>
                  <a:srgbClr val="0070C0"/>
                </a:solidFill>
                <a:latin typeface="+mj-lt"/>
                <a:ea typeface="+mj-ea"/>
                <a:cs typeface="+mj-cs"/>
              </a:rPr>
              <a:t>Фокусом </a:t>
            </a:r>
            <a:r>
              <a:rPr lang="ru-RU" sz="1300" dirty="0" smtClean="0">
                <a:solidFill>
                  <a:srgbClr val="0070C0"/>
                </a:solidFill>
                <a:latin typeface="+mj-lt"/>
                <a:ea typeface="+mj-ea"/>
                <a:cs typeface="+mj-cs"/>
              </a:rPr>
              <a:t>данного исследования стали дополнительные услуги, по которым проводилась работа в рамках грантового проекта. </a:t>
            </a:r>
            <a:r>
              <a:rPr lang="ru-RU" sz="1300" dirty="0" smtClean="0">
                <a:solidFill>
                  <a:srgbClr val="0070C0"/>
                </a:solidFill>
                <a:latin typeface="+mj-lt"/>
                <a:ea typeface="+mj-ea"/>
                <a:cs typeface="+mj-cs"/>
              </a:rPr>
              <a:t/>
            </a:r>
            <a:br>
              <a:rPr lang="ru-RU" sz="1300" dirty="0" smtClean="0">
                <a:solidFill>
                  <a:srgbClr val="0070C0"/>
                </a:solidFill>
                <a:latin typeface="+mj-lt"/>
                <a:ea typeface="+mj-ea"/>
                <a:cs typeface="+mj-cs"/>
              </a:rPr>
            </a:br>
            <a:r>
              <a:rPr lang="ru-RU" sz="1300" dirty="0" smtClean="0">
                <a:solidFill>
                  <a:srgbClr val="0070C0"/>
                </a:solidFill>
                <a:latin typeface="+mj-lt"/>
                <a:ea typeface="+mj-ea"/>
                <a:cs typeface="+mj-cs"/>
              </a:rPr>
              <a:t>Другие </a:t>
            </a:r>
            <a:r>
              <a:rPr lang="ru-RU" sz="1300" dirty="0" smtClean="0">
                <a:solidFill>
                  <a:srgbClr val="0070C0"/>
                </a:solidFill>
                <a:latin typeface="+mj-lt"/>
                <a:ea typeface="+mj-ea"/>
                <a:cs typeface="+mj-cs"/>
              </a:rPr>
              <a:t>дополнительные социальные услуги остались за пределами внимания и оценки исследователей. </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pic>
        <p:nvPicPr>
          <p:cNvPr id="10"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85734"/>
            <a:ext cx="1353223" cy="239317"/>
          </a:xfrm>
          <a:prstGeom prst="rect">
            <a:avLst/>
          </a:prstGeom>
          <a:noFill/>
          <a:ln w="9525">
            <a:noFill/>
            <a:miter lim="800000"/>
            <a:headEnd/>
            <a:tailEnd/>
          </a:ln>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ВЫВОДЫ</a:t>
            </a:r>
            <a:endParaRPr lang="ru-RU" sz="2000" b="1" dirty="0">
              <a:solidFill>
                <a:srgbClr val="339933"/>
              </a:solidFill>
            </a:endParaRPr>
          </a:p>
        </p:txBody>
      </p:sp>
      <p:sp>
        <p:nvSpPr>
          <p:cNvPr id="5" name="Заголовок 1"/>
          <p:cNvSpPr txBox="1">
            <a:spLocks/>
          </p:cNvSpPr>
          <p:nvPr/>
        </p:nvSpPr>
        <p:spPr>
          <a:xfrm>
            <a:off x="539552" y="765467"/>
            <a:ext cx="8280920" cy="3877985"/>
          </a:xfrm>
          <a:prstGeom prst="rect">
            <a:avLst/>
          </a:prstGeom>
        </p:spPr>
        <p:txBody>
          <a:bodyPr vert="horz" lIns="91440" tIns="45720" rIns="91440" bIns="45720" rtlCol="0" anchor="t" anchorCtr="0">
            <a:spAutoFit/>
          </a:bodyPr>
          <a:lstStyle/>
          <a:p>
            <a:pPr marL="357188" lvl="0" indent="-357188" algn="just">
              <a:spcAft>
                <a:spcPts val="600"/>
              </a:spcAft>
            </a:pPr>
            <a:r>
              <a:rPr lang="ru-RU" sz="1200" b="1" i="1" dirty="0" smtClean="0">
                <a:solidFill>
                  <a:srgbClr val="339933"/>
                </a:solidFill>
              </a:rPr>
              <a:t>Результаты проведенного исследования:</a:t>
            </a:r>
          </a:p>
          <a:p>
            <a:pPr marL="360363" lvl="0" indent="-360363">
              <a:spcAft>
                <a:spcPts val="400"/>
              </a:spcAft>
              <a:buFont typeface="Wingdings" pitchFamily="2" charset="2"/>
              <a:buChar char="Ø"/>
            </a:pPr>
            <a:r>
              <a:rPr lang="ru-RU" sz="1300" dirty="0" smtClean="0">
                <a:solidFill>
                  <a:srgbClr val="0070C0"/>
                </a:solidFill>
                <a:latin typeface="+mj-lt"/>
                <a:ea typeface="+mj-ea"/>
                <a:cs typeface="+mj-cs"/>
              </a:rPr>
              <a:t>Уровень жизни клиентов АНО ЦСОН невысок: каждый четвертый относит себя к бедной части населения. </a:t>
            </a:r>
            <a:r>
              <a:rPr lang="ru-RU" sz="1300" dirty="0" smtClean="0">
                <a:solidFill>
                  <a:srgbClr val="0070C0"/>
                </a:solidFill>
                <a:latin typeface="+mj-lt"/>
                <a:ea typeface="+mj-ea"/>
                <a:cs typeface="+mj-cs"/>
              </a:rPr>
              <a:t/>
            </a:r>
            <a:br>
              <a:rPr lang="ru-RU" sz="1300" dirty="0" smtClean="0">
                <a:solidFill>
                  <a:srgbClr val="0070C0"/>
                </a:solidFill>
                <a:latin typeface="+mj-lt"/>
                <a:ea typeface="+mj-ea"/>
                <a:cs typeface="+mj-cs"/>
              </a:rPr>
            </a:br>
            <a:r>
              <a:rPr lang="ru-RU" sz="1300" dirty="0" smtClean="0">
                <a:solidFill>
                  <a:srgbClr val="0070C0"/>
                </a:solidFill>
                <a:latin typeface="+mj-lt"/>
                <a:ea typeface="+mj-ea"/>
                <a:cs typeface="+mj-cs"/>
              </a:rPr>
              <a:t>Это </a:t>
            </a:r>
            <a:r>
              <a:rPr lang="ru-RU" sz="1300" dirty="0" smtClean="0">
                <a:solidFill>
                  <a:srgbClr val="0070C0"/>
                </a:solidFill>
                <a:latin typeface="+mj-lt"/>
                <a:ea typeface="+mj-ea"/>
                <a:cs typeface="+mj-cs"/>
              </a:rPr>
              <a:t>типичная характеристика целевой группы потребителей услуг АНО ЦСОН. Мониторинг самооценки уровня жизни может стать дополнительным индикатором динамики социального самочувствия этой социальной группы и формирования ценовой политики на дополнительные социальные услуги.</a:t>
            </a:r>
          </a:p>
          <a:p>
            <a:pPr marL="360363" lvl="0" indent="-360363">
              <a:spcAft>
                <a:spcPts val="400"/>
              </a:spcAft>
              <a:buFont typeface="Wingdings" pitchFamily="2" charset="2"/>
              <a:buChar char="Ø"/>
            </a:pPr>
            <a:r>
              <a:rPr lang="ru-RU" sz="1300" u="sng" dirty="0" smtClean="0">
                <a:solidFill>
                  <a:srgbClr val="0070C0"/>
                </a:solidFill>
                <a:latin typeface="+mj-lt"/>
                <a:ea typeface="+mj-ea"/>
                <a:cs typeface="+mj-cs"/>
              </a:rPr>
              <a:t>Наиболее потребляемые дополнительные услуги </a:t>
            </a:r>
            <a:r>
              <a:rPr lang="ru-RU" sz="1300" dirty="0" smtClean="0">
                <a:solidFill>
                  <a:srgbClr val="0070C0"/>
                </a:solidFill>
                <a:latin typeface="+mj-lt"/>
                <a:ea typeface="+mj-ea"/>
                <a:cs typeface="+mj-cs"/>
              </a:rPr>
              <a:t>из тестируемого перечня (за последние 2 месяца их получило более трети опрошенных): уборка квартиры и мытье окон, стрижка волос.</a:t>
            </a:r>
          </a:p>
          <a:p>
            <a:pPr marL="360363" lvl="0" indent="-360363">
              <a:spcAft>
                <a:spcPts val="400"/>
              </a:spcAft>
              <a:buFont typeface="Wingdings" pitchFamily="2" charset="2"/>
              <a:buChar char="Ø"/>
            </a:pPr>
            <a:r>
              <a:rPr lang="ru-RU" sz="1300" u="sng" dirty="0" smtClean="0">
                <a:solidFill>
                  <a:srgbClr val="0070C0"/>
                </a:solidFill>
                <a:latin typeface="+mj-lt"/>
                <a:ea typeface="+mj-ea"/>
                <a:cs typeface="+mj-cs"/>
              </a:rPr>
              <a:t>Услуги с высоким уровнем пользования </a:t>
            </a:r>
            <a:r>
              <a:rPr lang="ru-RU" sz="1300" dirty="0" smtClean="0">
                <a:solidFill>
                  <a:srgbClr val="0070C0"/>
                </a:solidFill>
                <a:latin typeface="+mj-lt"/>
                <a:ea typeface="+mj-ea"/>
                <a:cs typeface="+mj-cs"/>
              </a:rPr>
              <a:t>(были оказаны более 20% опрошенным): снятие показаний счетчиков и покос на участке.</a:t>
            </a:r>
          </a:p>
          <a:p>
            <a:pPr marL="360363" lvl="0" indent="-360363">
              <a:spcAft>
                <a:spcPts val="400"/>
              </a:spcAft>
              <a:buFont typeface="Wingdings" pitchFamily="2" charset="2"/>
              <a:buChar char="Ø"/>
            </a:pPr>
            <a:r>
              <a:rPr lang="ru-RU" sz="1300" u="sng" dirty="0" smtClean="0">
                <a:solidFill>
                  <a:srgbClr val="0070C0"/>
                </a:solidFill>
                <a:latin typeface="+mj-lt"/>
                <a:ea typeface="+mj-ea"/>
                <a:cs typeface="+mj-cs"/>
              </a:rPr>
              <a:t>Сравнительно потребляемые услуги </a:t>
            </a:r>
            <a:r>
              <a:rPr lang="ru-RU" sz="1300" dirty="0" smtClean="0">
                <a:solidFill>
                  <a:srgbClr val="0070C0"/>
                </a:solidFill>
                <a:latin typeface="+mj-lt"/>
                <a:ea typeface="+mj-ea"/>
                <a:cs typeface="+mj-cs"/>
              </a:rPr>
              <a:t>(их получило около 10% опрошенных): бытовые (мелкий ремонт в квартире, приготовление пищи, стирка) и сопровождение вне дома.</a:t>
            </a:r>
          </a:p>
          <a:p>
            <a:pPr marL="360363" lvl="0" indent="-360363">
              <a:spcAft>
                <a:spcPts val="400"/>
              </a:spcAft>
              <a:buFont typeface="Wingdings" pitchFamily="2" charset="2"/>
              <a:buChar char="Ø"/>
            </a:pPr>
            <a:r>
              <a:rPr lang="ru-RU" sz="1300" u="sng" dirty="0" smtClean="0">
                <a:solidFill>
                  <a:srgbClr val="0070C0"/>
                </a:solidFill>
                <a:latin typeface="+mj-lt"/>
                <a:ea typeface="+mj-ea"/>
                <a:cs typeface="+mj-cs"/>
              </a:rPr>
              <a:t>Услуги с низким уровнем пользования </a:t>
            </a:r>
            <a:r>
              <a:rPr lang="ru-RU" sz="1300" dirty="0" smtClean="0">
                <a:solidFill>
                  <a:srgbClr val="0070C0"/>
                </a:solidFill>
                <a:latin typeface="+mj-lt"/>
                <a:ea typeface="+mj-ea"/>
                <a:cs typeface="+mj-cs"/>
              </a:rPr>
              <a:t>(их получили 2-5% опрошенных): бытовые (доставка воды, уборка придомовой территории или подъезда, работа в огороде), косметические (маникюр, педикюр) и социальные (такси, курьер, сиделка).</a:t>
            </a:r>
          </a:p>
          <a:p>
            <a:pPr marL="360363" lvl="0" indent="-360363">
              <a:spcAft>
                <a:spcPts val="400"/>
              </a:spcAft>
              <a:buFont typeface="Wingdings" pitchFamily="2" charset="2"/>
              <a:buChar char="Ø"/>
            </a:pPr>
            <a:r>
              <a:rPr lang="ru-RU" sz="1300" dirty="0" smtClean="0">
                <a:solidFill>
                  <a:srgbClr val="0070C0"/>
                </a:solidFill>
                <a:latin typeface="+mj-lt"/>
                <a:ea typeface="+mj-ea"/>
                <a:cs typeface="+mj-cs"/>
              </a:rPr>
              <a:t>Цена на дополнительные услуги устраивает большинство клиентов АНО ЦСОН.</a:t>
            </a:r>
          </a:p>
          <a:p>
            <a:pPr marL="360363" lvl="0" indent="-360363">
              <a:buFont typeface="Wingdings" pitchFamily="2" charset="2"/>
              <a:buChar char="Ø"/>
            </a:pPr>
            <a:r>
              <a:rPr lang="ru-RU" sz="1300" dirty="0" smtClean="0">
                <a:solidFill>
                  <a:srgbClr val="0070C0"/>
                </a:solidFill>
                <a:latin typeface="+mj-lt"/>
                <a:ea typeface="+mj-ea"/>
                <a:cs typeface="+mj-cs"/>
              </a:rPr>
              <a:t>Дополнительные социальные услуги получили высокую оценку качества от получателей. Такая картина наблюдается по всем 10-ти АНО ЦСОН Самарской области.</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pic>
        <p:nvPicPr>
          <p:cNvPr id="11"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85734"/>
            <a:ext cx="1353223" cy="23931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ОБЩАЯ ХАРАКТЕРИСТИКА ИССЛЕДОВАНИЯ</a:t>
            </a:r>
            <a:endParaRPr lang="ru-RU" sz="2000" b="1" dirty="0">
              <a:solidFill>
                <a:srgbClr val="339933"/>
              </a:solidFill>
            </a:endParaRPr>
          </a:p>
        </p:txBody>
      </p:sp>
      <p:sp>
        <p:nvSpPr>
          <p:cNvPr id="5" name="Заголовок 1"/>
          <p:cNvSpPr txBox="1">
            <a:spLocks/>
          </p:cNvSpPr>
          <p:nvPr/>
        </p:nvSpPr>
        <p:spPr>
          <a:xfrm>
            <a:off x="539552" y="987574"/>
            <a:ext cx="8280920" cy="864096"/>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buClrTx/>
              <a:buSzTx/>
              <a:buFontTx/>
              <a:buNone/>
              <a:tabLst/>
              <a:defRPr/>
            </a:pPr>
            <a:r>
              <a:rPr lang="ru-RU" sz="1400" b="1" dirty="0">
                <a:solidFill>
                  <a:srgbClr val="339933"/>
                </a:solidFill>
                <a:latin typeface="+mj-lt"/>
                <a:ea typeface="+mj-ea"/>
                <a:cs typeface="+mj-cs"/>
              </a:rPr>
              <a:t>Цель </a:t>
            </a:r>
            <a:r>
              <a:rPr lang="ru-RU" sz="1400" b="1" dirty="0" smtClean="0">
                <a:solidFill>
                  <a:srgbClr val="339933"/>
                </a:solidFill>
                <a:latin typeface="+mj-lt"/>
                <a:ea typeface="+mj-ea"/>
                <a:cs typeface="+mj-cs"/>
              </a:rPr>
              <a:t>исследования</a:t>
            </a:r>
          </a:p>
          <a:p>
            <a:pPr lvl="0" algn="just">
              <a:spcBef>
                <a:spcPct val="0"/>
              </a:spcBef>
              <a:defRPr/>
            </a:pPr>
            <a:r>
              <a:rPr lang="ru-RU" sz="1300" dirty="0" smtClean="0">
                <a:solidFill>
                  <a:srgbClr val="0070C0"/>
                </a:solidFill>
                <a:latin typeface="+mj-lt"/>
                <a:ea typeface="+mj-ea"/>
                <a:cs typeface="+mj-cs"/>
              </a:rPr>
              <a:t>Оценка получателями качества оказываемых в АНО ЦСОН дополнительных услуг.</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pic>
        <p:nvPicPr>
          <p:cNvPr id="10"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96336" y="339502"/>
            <a:ext cx="1353223" cy="239317"/>
          </a:xfrm>
          <a:prstGeom prst="rect">
            <a:avLst/>
          </a:prstGeom>
          <a:noFill/>
          <a:ln w="9525">
            <a:noFill/>
            <a:miter lim="800000"/>
            <a:headEnd/>
            <a:tailEnd/>
          </a:ln>
        </p:spPr>
      </p:pic>
      <p:sp>
        <p:nvSpPr>
          <p:cNvPr id="11" name="Заголовок 1"/>
          <p:cNvSpPr txBox="1">
            <a:spLocks/>
          </p:cNvSpPr>
          <p:nvPr/>
        </p:nvSpPr>
        <p:spPr>
          <a:xfrm>
            <a:off x="539552" y="2054014"/>
            <a:ext cx="8208912" cy="2232248"/>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buClrTx/>
              <a:buSzTx/>
              <a:buFontTx/>
              <a:buNone/>
              <a:tabLst/>
              <a:defRPr/>
            </a:pPr>
            <a:r>
              <a:rPr lang="ru-RU" sz="1400" b="1" dirty="0" smtClean="0">
                <a:solidFill>
                  <a:srgbClr val="339933"/>
                </a:solidFill>
                <a:latin typeface="+mj-lt"/>
                <a:ea typeface="+mj-ea"/>
                <a:cs typeface="+mj-cs"/>
              </a:rPr>
              <a:t>Задачи исследования</a:t>
            </a:r>
          </a:p>
          <a:p>
            <a:pPr marL="342900" lvl="0" indent="-342900" algn="just">
              <a:buFont typeface="+mj-lt"/>
              <a:buAutoNum type="arabicPeriod"/>
            </a:pPr>
            <a:r>
              <a:rPr lang="ru-RU" sz="1300" dirty="0" smtClean="0">
                <a:solidFill>
                  <a:srgbClr val="0070C0"/>
                </a:solidFill>
                <a:latin typeface="+mj-lt"/>
                <a:ea typeface="+mj-ea"/>
                <a:cs typeface="+mj-cs"/>
              </a:rPr>
              <a:t>Оценить удовлетворенность получателей качеством услуг.</a:t>
            </a:r>
          </a:p>
          <a:p>
            <a:pPr marL="342900" lvl="0" indent="-342900" algn="just">
              <a:buFont typeface="+mj-lt"/>
              <a:buAutoNum type="arabicPeriod"/>
            </a:pPr>
            <a:r>
              <a:rPr lang="ru-RU" sz="1300" dirty="0" smtClean="0">
                <a:solidFill>
                  <a:srgbClr val="0070C0"/>
                </a:solidFill>
                <a:latin typeface="+mj-lt"/>
                <a:ea typeface="+mj-ea"/>
                <a:cs typeface="+mj-cs"/>
              </a:rPr>
              <a:t>Оценить доступность цены услуг для получателей.</a:t>
            </a:r>
          </a:p>
          <a:p>
            <a:pPr marL="342900" lvl="0" indent="-342900" algn="just">
              <a:buFont typeface="+mj-lt"/>
              <a:buAutoNum type="arabicPeriod"/>
            </a:pPr>
            <a:r>
              <a:rPr lang="ru-RU" sz="1300" dirty="0" smtClean="0">
                <a:solidFill>
                  <a:srgbClr val="0070C0"/>
                </a:solidFill>
                <a:latin typeface="+mj-lt"/>
                <a:ea typeface="+mj-ea"/>
                <a:cs typeface="+mj-cs"/>
              </a:rPr>
              <a:t>Выявить возможные причины неудовлетворенности качеством услуг.</a:t>
            </a:r>
          </a:p>
          <a:p>
            <a:pPr marL="342900" lvl="0" indent="-342900" algn="just"/>
            <a:endParaRPr lang="ru-RU" sz="1300" dirty="0" smtClean="0">
              <a:solidFill>
                <a:srgbClr val="0070C0"/>
              </a:solidFill>
              <a:latin typeface="+mj-lt"/>
              <a:ea typeface="+mj-ea"/>
              <a:cs typeface="+mj-cs"/>
            </a:endParaRPr>
          </a:p>
          <a:p>
            <a:pPr marL="342900" lvl="0" indent="-342900" algn="just"/>
            <a:endParaRPr lang="ru-RU" sz="1300" dirty="0" smtClean="0">
              <a:solidFill>
                <a:srgbClr val="0070C0"/>
              </a:solidFill>
              <a:latin typeface="+mj-lt"/>
              <a:ea typeface="+mj-ea"/>
              <a:cs typeface="+mj-cs"/>
            </a:endParaRPr>
          </a:p>
          <a:p>
            <a:pPr marL="342900" lvl="0" indent="-342900" algn="just"/>
            <a:endParaRPr lang="ru-RU" sz="1300" dirty="0" smtClean="0">
              <a:solidFill>
                <a:srgbClr val="0070C0"/>
              </a:solidFill>
              <a:latin typeface="+mj-lt"/>
              <a:ea typeface="+mj-ea"/>
              <a:cs typeface="+mj-cs"/>
            </a:endParaRPr>
          </a:p>
          <a:p>
            <a:pPr lvl="0" algn="just">
              <a:defRPr/>
            </a:pPr>
            <a:r>
              <a:rPr lang="ru-RU" sz="1400" b="1" dirty="0" smtClean="0">
                <a:solidFill>
                  <a:srgbClr val="339933"/>
                </a:solidFill>
              </a:rPr>
              <a:t>Метод исследования</a:t>
            </a:r>
          </a:p>
          <a:p>
            <a:pPr lvl="0" algn="just">
              <a:defRPr/>
            </a:pPr>
            <a:r>
              <a:rPr lang="ru-RU" sz="1300" dirty="0" smtClean="0">
                <a:solidFill>
                  <a:srgbClr val="0070C0"/>
                </a:solidFill>
              </a:rPr>
              <a:t>Анкетный опрос. Формат анкетного опроса – очное формализованное интервью.</a:t>
            </a:r>
          </a:p>
          <a:p>
            <a:pPr marL="342900" lvl="0" indent="-342900" algn="just"/>
            <a:endParaRPr lang="ru-RU" sz="1300" dirty="0" smtClean="0">
              <a:solidFill>
                <a:srgbClr val="0070C0"/>
              </a:solidFill>
              <a:latin typeface="+mj-lt"/>
              <a:ea typeface="+mj-ea"/>
              <a:cs typeface="+mj-cs"/>
            </a:endParaRPr>
          </a:p>
        </p:txBody>
      </p:sp>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ВЫВОДЫ</a:t>
            </a:r>
            <a:endParaRPr lang="ru-RU" sz="2000" b="1" dirty="0">
              <a:solidFill>
                <a:srgbClr val="339933"/>
              </a:solidFill>
            </a:endParaRPr>
          </a:p>
        </p:txBody>
      </p:sp>
      <p:sp>
        <p:nvSpPr>
          <p:cNvPr id="5" name="Заголовок 1"/>
          <p:cNvSpPr txBox="1">
            <a:spLocks/>
          </p:cNvSpPr>
          <p:nvPr/>
        </p:nvSpPr>
        <p:spPr>
          <a:xfrm>
            <a:off x="571472" y="1000114"/>
            <a:ext cx="8280920" cy="3093154"/>
          </a:xfrm>
          <a:prstGeom prst="rect">
            <a:avLst/>
          </a:prstGeom>
        </p:spPr>
        <p:txBody>
          <a:bodyPr vert="horz" lIns="91440" tIns="45720" rIns="91440" bIns="45720" rtlCol="0" anchor="t" anchorCtr="0">
            <a:spAutoFit/>
          </a:bodyPr>
          <a:lstStyle/>
          <a:p>
            <a:pPr marL="357188" indent="-357188" algn="just">
              <a:spcAft>
                <a:spcPts val="1200"/>
              </a:spcAft>
            </a:pPr>
            <a:r>
              <a:rPr lang="ru-RU" sz="1200" b="1" i="1" dirty="0" smtClean="0">
                <a:solidFill>
                  <a:srgbClr val="339933"/>
                </a:solidFill>
              </a:rPr>
              <a:t>Важные моменты, которые нужно учитывать  при развитии системы оценки услуг АНО ЦСОН:</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Мониторинг услуг АНО ЦСОН целесообразно вести по двум направлениям: не только оценка качества оказываемых услуг, но и выявление новых запросов, сфер деятельности и целевых групп. Оба формата исследований были представлены в рамках данного </a:t>
            </a:r>
            <a:r>
              <a:rPr lang="ru-RU" sz="1300" dirty="0" err="1" smtClean="0">
                <a:solidFill>
                  <a:srgbClr val="0070C0"/>
                </a:solidFill>
                <a:latin typeface="+mj-lt"/>
                <a:ea typeface="+mj-ea"/>
                <a:cs typeface="+mj-cs"/>
              </a:rPr>
              <a:t>грантового</a:t>
            </a:r>
            <a:r>
              <a:rPr lang="ru-RU" sz="1300" dirty="0" smtClean="0">
                <a:solidFill>
                  <a:srgbClr val="0070C0"/>
                </a:solidFill>
                <a:latin typeface="+mj-lt"/>
                <a:ea typeface="+mj-ea"/>
                <a:cs typeface="+mj-cs"/>
              </a:rPr>
              <a:t> проекта.</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На этапе планирования мониторинга важно учитывать сезонный характер ряда услуг.</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Анализ услуг в дальнейшем может быть нацелен на выделение «ядра» воспроизводящихся услуг и периферийных услуг для отдельных целевых групп либо услуг, имеющих сезонный характер. Имея четкую структуру востребованных услуг можно говорить о расширении этого перечня с учетом запросов целевых групп.</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Оптимальная периодичность мониторинга оценки качества услуг АНО ЦСОН – раз в год. Такой режим позволит вовремя улавливать новые запросы и потребности, следить за расширением целевой аудитории и при необходимости оперативно корректировать содержание или ценовую политику оказываемых услуг.</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pic>
        <p:nvPicPr>
          <p:cNvPr id="11"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85734"/>
            <a:ext cx="1353223" cy="23931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ВЫВОДЫ</a:t>
            </a:r>
            <a:endParaRPr lang="ru-RU" sz="2000" b="1" dirty="0">
              <a:solidFill>
                <a:srgbClr val="339933"/>
              </a:solidFill>
            </a:endParaRPr>
          </a:p>
        </p:txBody>
      </p:sp>
      <p:sp>
        <p:nvSpPr>
          <p:cNvPr id="5" name="Заголовок 1"/>
          <p:cNvSpPr txBox="1">
            <a:spLocks/>
          </p:cNvSpPr>
          <p:nvPr/>
        </p:nvSpPr>
        <p:spPr>
          <a:xfrm>
            <a:off x="500034" y="1071552"/>
            <a:ext cx="8215370" cy="2739211"/>
          </a:xfrm>
          <a:prstGeom prst="rect">
            <a:avLst/>
          </a:prstGeom>
        </p:spPr>
        <p:txBody>
          <a:bodyPr vert="horz" wrap="square" lIns="91440" tIns="45720" rIns="91440" bIns="45720" rtlCol="0" anchor="t" anchorCtr="0">
            <a:spAutoFit/>
          </a:bodyPr>
          <a:lstStyle/>
          <a:p>
            <a:pPr marL="357188" lvl="0" indent="-357188" algn="just">
              <a:spcAft>
                <a:spcPts val="1200"/>
              </a:spcAft>
            </a:pPr>
            <a:r>
              <a:rPr lang="ru-RU" sz="1200" b="1" i="1" dirty="0" smtClean="0">
                <a:solidFill>
                  <a:srgbClr val="339933"/>
                </a:solidFill>
              </a:rPr>
              <a:t>Задачи, которые стоят перед АНО ЦСОН в новых условиях функционирования:</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Изменение позиционирования учреждения (</a:t>
            </a:r>
            <a:r>
              <a:rPr lang="ru-RU" sz="1300" dirty="0" err="1" smtClean="0">
                <a:solidFill>
                  <a:srgbClr val="0070C0"/>
                </a:solidFill>
                <a:latin typeface="+mj-lt"/>
                <a:ea typeface="+mj-ea"/>
                <a:cs typeface="+mj-cs"/>
              </a:rPr>
              <a:t>ребрендинг</a:t>
            </a:r>
            <a:r>
              <a:rPr lang="ru-RU" sz="1300" dirty="0" smtClean="0">
                <a:solidFill>
                  <a:srgbClr val="0070C0"/>
                </a:solidFill>
                <a:latin typeface="+mj-lt"/>
                <a:ea typeface="+mj-ea"/>
                <a:cs typeface="+mj-cs"/>
              </a:rPr>
              <a:t>). Изменение образа АНО ЦСОН: от «собеса» к учреждению социальной направленности, которое может быть полезно разным социальным группам в повседневной жизни.</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Повышение информированности о своих услугах. Использование потенциала социальных работников как канала информирования и выхода на новые целевые группы. Информационные материалы об услугах Центра, которые социальный работник передает клиентам, становятся доступны их ближайшему окружению – это прямой и доступный способ расширения целевой аудитории.</a:t>
            </a:r>
          </a:p>
          <a:p>
            <a:pPr marL="360363" lvl="0" indent="-360363">
              <a:spcAft>
                <a:spcPts val="1200"/>
              </a:spcAft>
              <a:buFont typeface="Wingdings" pitchFamily="2" charset="2"/>
              <a:buChar char="Ø"/>
            </a:pPr>
            <a:r>
              <a:rPr lang="ru-RU" sz="1300" dirty="0" smtClean="0">
                <a:solidFill>
                  <a:srgbClr val="0070C0"/>
                </a:solidFill>
                <a:latin typeface="+mj-lt"/>
                <a:ea typeface="+mj-ea"/>
                <a:cs typeface="+mj-cs"/>
              </a:rPr>
              <a:t>Повышение доверия широких масс населения к АНО ЦСОН через демонстрацию преимуществ Центра социального обслуживания на фоне коммерческих организаций. Этими преимуществами являются гарантии и возможность контроля за качеством услуг.</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pic>
        <p:nvPicPr>
          <p:cNvPr id="11"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85734"/>
            <a:ext cx="1353223" cy="23931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ВЫВОДЫ</a:t>
            </a:r>
            <a:endParaRPr lang="ru-RU" sz="2000" b="1" dirty="0">
              <a:solidFill>
                <a:srgbClr val="339933"/>
              </a:solidFill>
            </a:endParaRPr>
          </a:p>
        </p:txBody>
      </p:sp>
      <p:sp>
        <p:nvSpPr>
          <p:cNvPr id="5" name="Заголовок 1"/>
          <p:cNvSpPr txBox="1">
            <a:spLocks/>
          </p:cNvSpPr>
          <p:nvPr/>
        </p:nvSpPr>
        <p:spPr>
          <a:xfrm>
            <a:off x="539552" y="843558"/>
            <a:ext cx="8280920" cy="3524042"/>
          </a:xfrm>
          <a:prstGeom prst="rect">
            <a:avLst/>
          </a:prstGeom>
        </p:spPr>
        <p:txBody>
          <a:bodyPr vert="horz" lIns="91440" tIns="45720" rIns="91440" bIns="45720" rtlCol="0" anchor="t" anchorCtr="0">
            <a:spAutoFit/>
          </a:bodyPr>
          <a:lstStyle/>
          <a:p>
            <a:pPr marL="357188" lvl="0" indent="-357188" algn="just">
              <a:spcAft>
                <a:spcPts val="600"/>
              </a:spcAft>
              <a:buFont typeface="Wingdings" pitchFamily="2" charset="2"/>
              <a:buChar char="Ø"/>
            </a:pPr>
            <a:r>
              <a:rPr lang="ru-RU" sz="1300" dirty="0" smtClean="0">
                <a:solidFill>
                  <a:srgbClr val="0070C0"/>
                </a:solidFill>
                <a:latin typeface="+mj-lt"/>
                <a:ea typeface="+mj-ea"/>
                <a:cs typeface="+mj-cs"/>
              </a:rPr>
              <a:t>Востребованные профильные услуги </a:t>
            </a:r>
            <a:r>
              <a:rPr lang="ru-RU" sz="1300" u="sng" dirty="0" smtClean="0">
                <a:solidFill>
                  <a:srgbClr val="0070C0"/>
                </a:solidFill>
                <a:latin typeface="+mj-lt"/>
                <a:ea typeface="+mj-ea"/>
                <a:cs typeface="+mj-cs"/>
              </a:rPr>
              <a:t>в группах пожилых и людей с инвалидностью</a:t>
            </a:r>
            <a:r>
              <a:rPr lang="ru-RU" sz="1300" dirty="0" smtClean="0">
                <a:solidFill>
                  <a:srgbClr val="0070C0"/>
                </a:solidFill>
                <a:latin typeface="+mj-lt"/>
                <a:ea typeface="+mj-ea"/>
                <a:cs typeface="+mj-cs"/>
              </a:rPr>
              <a:t> – это компьютерный ликбез, тематические встречи, сопровождение вне дома, прокат ТСР. Невысокий платежеспособный спрос не эти услуги еще не означает, что их можно «сбросить со счета». Здесь стоит задача поиска жизнеспособных форм оказания этих услуг и постепенного формирования платежеспособного спроса средствами маркетинга.</a:t>
            </a:r>
          </a:p>
          <a:p>
            <a:pPr marL="357188" lvl="0" indent="-357188" algn="just">
              <a:spcAft>
                <a:spcPts val="600"/>
              </a:spcAft>
              <a:buFont typeface="Wingdings" pitchFamily="2" charset="2"/>
              <a:buChar char="Ø"/>
            </a:pPr>
            <a:r>
              <a:rPr lang="ru-RU" sz="1300" dirty="0" smtClean="0">
                <a:solidFill>
                  <a:srgbClr val="0070C0"/>
                </a:solidFill>
                <a:latin typeface="+mj-lt"/>
                <a:ea typeface="+mj-ea"/>
                <a:cs typeface="+mj-cs"/>
              </a:rPr>
              <a:t>Востребованные профильные услуги </a:t>
            </a:r>
            <a:r>
              <a:rPr lang="ru-RU" sz="1300" u="sng" dirty="0" smtClean="0">
                <a:solidFill>
                  <a:srgbClr val="0070C0"/>
                </a:solidFill>
                <a:latin typeface="+mj-lt"/>
                <a:ea typeface="+mj-ea"/>
                <a:cs typeface="+mj-cs"/>
              </a:rPr>
              <a:t>в семьях со взрослыми на попечении</a:t>
            </a:r>
            <a:r>
              <a:rPr lang="ru-RU" sz="1300" dirty="0" smtClean="0">
                <a:solidFill>
                  <a:srgbClr val="0070C0"/>
                </a:solidFill>
                <a:latin typeface="+mj-lt"/>
                <a:ea typeface="+mj-ea"/>
                <a:cs typeface="+mj-cs"/>
              </a:rPr>
              <a:t> - это присмотр за взрослыми, прокат ТСР, сопровождение вне дома, компьютерный ликбез и тематические встречи. </a:t>
            </a:r>
            <a:r>
              <a:rPr lang="ru-RU" sz="1300" dirty="0" err="1" smtClean="0">
                <a:solidFill>
                  <a:srgbClr val="0070C0"/>
                </a:solidFill>
                <a:latin typeface="+mj-lt"/>
                <a:ea typeface="+mj-ea"/>
                <a:cs typeface="+mj-cs"/>
              </a:rPr>
              <a:t>Платежспособный</a:t>
            </a:r>
            <a:r>
              <a:rPr lang="ru-RU" sz="1300" dirty="0" smtClean="0">
                <a:solidFill>
                  <a:srgbClr val="0070C0"/>
                </a:solidFill>
                <a:latin typeface="+mj-lt"/>
                <a:ea typeface="+mj-ea"/>
                <a:cs typeface="+mj-cs"/>
              </a:rPr>
              <a:t> спрос из них имеют две услуги – присмотра и сопровождения.</a:t>
            </a:r>
          </a:p>
          <a:p>
            <a:pPr marL="357188" lvl="0" indent="-357188" algn="just">
              <a:spcAft>
                <a:spcPts val="600"/>
              </a:spcAft>
              <a:buFont typeface="Wingdings" pitchFamily="2" charset="2"/>
              <a:buChar char="Ø"/>
            </a:pPr>
            <a:r>
              <a:rPr lang="ru-RU" sz="1300" dirty="0" smtClean="0">
                <a:solidFill>
                  <a:srgbClr val="0070C0"/>
                </a:solidFill>
                <a:latin typeface="+mj-lt"/>
                <a:ea typeface="+mj-ea"/>
                <a:cs typeface="+mj-cs"/>
              </a:rPr>
              <a:t>Востребованные профильные услуги </a:t>
            </a:r>
            <a:r>
              <a:rPr lang="ru-RU" sz="1300" u="sng" dirty="0" smtClean="0">
                <a:solidFill>
                  <a:srgbClr val="0070C0"/>
                </a:solidFill>
                <a:latin typeface="+mj-lt"/>
                <a:ea typeface="+mj-ea"/>
                <a:cs typeface="+mj-cs"/>
              </a:rPr>
              <a:t>в семьях с детьми-инвалидами</a:t>
            </a:r>
            <a:r>
              <a:rPr lang="ru-RU" sz="1300" dirty="0" smtClean="0">
                <a:solidFill>
                  <a:srgbClr val="0070C0"/>
                </a:solidFill>
                <a:latin typeface="+mj-lt"/>
                <a:ea typeface="+mj-ea"/>
                <a:cs typeface="+mj-cs"/>
              </a:rPr>
              <a:t> - это, в первую очередь, кратковременный присмотр за детьми, а также прокат ТСР, сопровождение ребенка вне дома, компьютерный ликбез и тематические встречи. Платежеспособный спрос на эти услуги невелик – это может быть связано, в первую очередь, с высокими тратами на реабилитацию в данной целевой группе.</a:t>
            </a:r>
          </a:p>
          <a:p>
            <a:pPr marL="357188" lvl="0" indent="-357188" algn="just">
              <a:spcAft>
                <a:spcPts val="600"/>
              </a:spcAft>
              <a:buFont typeface="Wingdings" pitchFamily="2" charset="2"/>
              <a:buChar char="Ø"/>
            </a:pPr>
            <a:r>
              <a:rPr lang="ru-RU" sz="1300" dirty="0" smtClean="0">
                <a:solidFill>
                  <a:srgbClr val="0070C0"/>
                </a:solidFill>
                <a:latin typeface="+mj-lt"/>
                <a:ea typeface="+mj-ea"/>
                <a:cs typeface="+mj-cs"/>
              </a:rPr>
              <a:t>Востребованные профильные услуги </a:t>
            </a:r>
            <a:r>
              <a:rPr lang="ru-RU" sz="1300" u="sng" dirty="0" smtClean="0">
                <a:solidFill>
                  <a:srgbClr val="0070C0"/>
                </a:solidFill>
                <a:latin typeface="+mj-lt"/>
                <a:ea typeface="+mj-ea"/>
                <a:cs typeface="+mj-cs"/>
              </a:rPr>
              <a:t>в семьях с дошкольниками и младшими школьниками</a:t>
            </a:r>
            <a:r>
              <a:rPr lang="ru-RU" sz="1300" dirty="0" smtClean="0">
                <a:solidFill>
                  <a:srgbClr val="0070C0"/>
                </a:solidFill>
                <a:latin typeface="+mj-lt"/>
                <a:ea typeface="+mj-ea"/>
                <a:cs typeface="+mj-cs"/>
              </a:rPr>
              <a:t> – это кратковременный присмотр за детьми и сопровождение ребенка в учреждения. Платежеспособным спросом обеспечена только услуга кратковременного присмотра за детьми в семьях с детьми – младшими школьниками.</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pic>
        <p:nvPicPr>
          <p:cNvPr id="11"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85734"/>
            <a:ext cx="1353223" cy="23931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ВЫВОДЫ</a:t>
            </a:r>
            <a:endParaRPr lang="ru-RU" sz="2000" b="1" dirty="0">
              <a:solidFill>
                <a:srgbClr val="339933"/>
              </a:solidFill>
            </a:endParaRPr>
          </a:p>
        </p:txBody>
      </p:sp>
      <p:sp>
        <p:nvSpPr>
          <p:cNvPr id="5" name="Заголовок 1"/>
          <p:cNvSpPr txBox="1">
            <a:spLocks/>
          </p:cNvSpPr>
          <p:nvPr/>
        </p:nvSpPr>
        <p:spPr>
          <a:xfrm>
            <a:off x="500034" y="928676"/>
            <a:ext cx="8280920" cy="3308598"/>
          </a:xfrm>
          <a:prstGeom prst="rect">
            <a:avLst/>
          </a:prstGeom>
        </p:spPr>
        <p:txBody>
          <a:bodyPr vert="horz" lIns="91440" tIns="45720" rIns="91440" bIns="45720" rtlCol="0" anchor="t" anchorCtr="0">
            <a:spAutoFit/>
          </a:bodyPr>
          <a:lstStyle/>
          <a:p>
            <a:pPr marL="357188" lvl="0" indent="-357188" algn="just">
              <a:spcAft>
                <a:spcPts val="600"/>
              </a:spcAft>
              <a:buFont typeface="Wingdings" pitchFamily="2" charset="2"/>
              <a:buChar char="Ø"/>
            </a:pPr>
            <a:r>
              <a:rPr lang="ru-RU" sz="1300" dirty="0" smtClean="0">
                <a:solidFill>
                  <a:srgbClr val="0070C0"/>
                </a:solidFill>
              </a:rPr>
              <a:t>«Потолок» приемлемой цены на большинство услуг низок: 50 и 100 руб., реже – 200-500 руб.</a:t>
            </a:r>
          </a:p>
          <a:p>
            <a:pPr marL="357188" lvl="0" indent="-357188">
              <a:spcAft>
                <a:spcPts val="600"/>
              </a:spcAft>
              <a:buFont typeface="Wingdings" pitchFamily="2" charset="2"/>
              <a:buChar char="Ø"/>
            </a:pPr>
            <a:r>
              <a:rPr lang="ru-RU" sz="1300" dirty="0" smtClean="0">
                <a:solidFill>
                  <a:srgbClr val="0070C0"/>
                </a:solidFill>
              </a:rPr>
              <a:t>Все социальные услуги нуждаются в целенаправленных маркетинговых усилиях по изменению стереотипа низкой ценности обслуживающего труда и формированию спроса.</a:t>
            </a:r>
          </a:p>
          <a:p>
            <a:pPr marL="357188" lvl="0" indent="-357188">
              <a:spcAft>
                <a:spcPts val="600"/>
              </a:spcAft>
              <a:buFont typeface="Wingdings" pitchFamily="2" charset="2"/>
              <a:buChar char="Ø"/>
            </a:pPr>
            <a:r>
              <a:rPr lang="ru-RU" sz="1300" dirty="0" smtClean="0">
                <a:solidFill>
                  <a:srgbClr val="0070C0"/>
                </a:solidFill>
              </a:rPr>
              <a:t>Изменение уровня </a:t>
            </a:r>
            <a:r>
              <a:rPr lang="ru-RU" sz="1300" dirty="0" err="1" smtClean="0">
                <a:solidFill>
                  <a:srgbClr val="0070C0"/>
                </a:solidFill>
              </a:rPr>
              <a:t>востребованности</a:t>
            </a:r>
            <a:r>
              <a:rPr lang="ru-RU" sz="1300" dirty="0" smtClean="0">
                <a:solidFill>
                  <a:srgbClr val="0070C0"/>
                </a:solidFill>
              </a:rPr>
              <a:t> услуг в дальнейшем будет зависеть исключительно от выбранной маркетинговой политики продвижения услуг АНО ЦСОН на рынке. </a:t>
            </a:r>
          </a:p>
          <a:p>
            <a:pPr marL="357188" lvl="0" indent="-357188">
              <a:spcAft>
                <a:spcPts val="600"/>
              </a:spcAft>
              <a:buFont typeface="Wingdings" pitchFamily="2" charset="2"/>
              <a:buChar char="Ø"/>
            </a:pPr>
            <a:r>
              <a:rPr lang="ru-RU" sz="1300" dirty="0" smtClean="0">
                <a:solidFill>
                  <a:srgbClr val="0070C0"/>
                </a:solidFill>
              </a:rPr>
              <a:t>Задачи, которые стоят перед АНО ЦСОН в новых условиях:</a:t>
            </a:r>
          </a:p>
          <a:p>
            <a:pPr marL="627063" lvl="0" indent="-269875">
              <a:spcAft>
                <a:spcPts val="600"/>
              </a:spcAft>
              <a:buFont typeface="+mj-lt"/>
              <a:buAutoNum type="arabicPeriod"/>
            </a:pPr>
            <a:r>
              <a:rPr lang="ru-RU" sz="1300" dirty="0" smtClean="0">
                <a:solidFill>
                  <a:srgbClr val="0070C0"/>
                </a:solidFill>
              </a:rPr>
              <a:t>Формировать спрос на социальные услуги.</a:t>
            </a:r>
          </a:p>
          <a:p>
            <a:pPr marL="627063" lvl="0" indent="-269875">
              <a:spcAft>
                <a:spcPts val="600"/>
              </a:spcAft>
              <a:buFont typeface="+mj-lt"/>
              <a:buAutoNum type="arabicPeriod"/>
            </a:pPr>
            <a:r>
              <a:rPr lang="ru-RU" sz="1300" dirty="0" smtClean="0">
                <a:solidFill>
                  <a:srgbClr val="0070C0"/>
                </a:solidFill>
              </a:rPr>
              <a:t>Повышать доверие широких масс населения к АНО ЦСОН.</a:t>
            </a:r>
          </a:p>
          <a:p>
            <a:pPr marL="627063" lvl="0" indent="-269875">
              <a:spcAft>
                <a:spcPts val="600"/>
              </a:spcAft>
              <a:buFont typeface="+mj-lt"/>
              <a:buAutoNum type="arabicPeriod"/>
            </a:pPr>
            <a:r>
              <a:rPr lang="ru-RU" sz="1300" dirty="0" smtClean="0">
                <a:solidFill>
                  <a:srgbClr val="0070C0"/>
                </a:solidFill>
              </a:rPr>
              <a:t>Демонстрировать преимущества услуг АНО ЦСОН – гарантии и возможность контроля за качеством услуг.</a:t>
            </a:r>
          </a:p>
          <a:p>
            <a:pPr marL="627063" lvl="0" indent="-269875">
              <a:spcAft>
                <a:spcPts val="600"/>
              </a:spcAft>
              <a:buFont typeface="+mj-lt"/>
              <a:buAutoNum type="arabicPeriod"/>
            </a:pPr>
            <a:r>
              <a:rPr lang="ru-RU" sz="1300" dirty="0" smtClean="0">
                <a:solidFill>
                  <a:srgbClr val="0070C0"/>
                </a:solidFill>
              </a:rPr>
              <a:t>Изменить позиционирование учреждения (</a:t>
            </a:r>
            <a:r>
              <a:rPr lang="ru-RU" sz="1300" dirty="0" err="1" smtClean="0">
                <a:solidFill>
                  <a:srgbClr val="0070C0"/>
                </a:solidFill>
              </a:rPr>
              <a:t>ребрендинг</a:t>
            </a:r>
            <a:r>
              <a:rPr lang="ru-RU" sz="1300" dirty="0" smtClean="0">
                <a:solidFill>
                  <a:srgbClr val="0070C0"/>
                </a:solidFill>
              </a:rPr>
              <a:t>).</a:t>
            </a:r>
          </a:p>
          <a:p>
            <a:pPr marL="627063" lvl="0" indent="-269875">
              <a:buFont typeface="+mj-lt"/>
              <a:buAutoNum type="arabicPeriod"/>
            </a:pPr>
            <a:r>
              <a:rPr lang="ru-RU" sz="1300" dirty="0" smtClean="0">
                <a:solidFill>
                  <a:srgbClr val="0070C0"/>
                </a:solidFill>
              </a:rPr>
              <a:t>Повышать информированность о своих услугах. Использовать потенциал социальных работников как канала информирования.</a:t>
            </a:r>
          </a:p>
          <a:p>
            <a:pPr marL="357188" lvl="0" indent="-357188" algn="just">
              <a:spcAft>
                <a:spcPts val="600"/>
              </a:spcAft>
              <a:buFont typeface="Wingdings" pitchFamily="2" charset="2"/>
              <a:buChar char="Ø"/>
            </a:pPr>
            <a:endParaRPr lang="ru-RU" sz="1300" dirty="0" smtClean="0">
              <a:solidFill>
                <a:srgbClr val="0070C0"/>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«Выявление </a:t>
            </a:r>
            <a:r>
              <a:rPr lang="ru-RU" sz="750" dirty="0">
                <a:solidFill>
                  <a:srgbClr val="0070C0"/>
                </a:solidFill>
                <a:latin typeface="+mj-lt"/>
                <a:ea typeface="+mj-ea"/>
                <a:cs typeface="+mj-cs"/>
              </a:rPr>
              <a:t>диапазона потребностей населения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в </a:t>
            </a:r>
            <a:r>
              <a:rPr lang="ru-RU" sz="750" dirty="0">
                <a:solidFill>
                  <a:srgbClr val="0070C0"/>
                </a:solidFill>
                <a:latin typeface="+mj-lt"/>
                <a:ea typeface="+mj-ea"/>
                <a:cs typeface="+mj-cs"/>
              </a:rPr>
              <a:t>дополнительных социальных услугах с учетом </a:t>
            </a:r>
            <a:r>
              <a:rPr lang="ru-RU" sz="750" dirty="0" smtClean="0">
                <a:solidFill>
                  <a:srgbClr val="0070C0"/>
                </a:solidFill>
                <a:latin typeface="+mj-lt"/>
                <a:ea typeface="+mj-ea"/>
                <a:cs typeface="+mj-cs"/>
              </a:rPr>
              <a:t>специфики </a:t>
            </a:r>
            <a:r>
              <a:rPr lang="ru-RU" sz="750" dirty="0">
                <a:solidFill>
                  <a:srgbClr val="0070C0"/>
                </a:solidFill>
                <a:latin typeface="+mj-lt"/>
                <a:ea typeface="+mj-ea"/>
                <a:cs typeface="+mj-cs"/>
              </a:rPr>
              <a:t>муниципальных образований Самарской </a:t>
            </a:r>
            <a:r>
              <a:rPr lang="ru-RU" sz="750" dirty="0" smtClean="0">
                <a:solidFill>
                  <a:srgbClr val="0070C0"/>
                </a:solidFill>
                <a:latin typeface="+mj-lt"/>
                <a:ea typeface="+mj-ea"/>
                <a:cs typeface="+mj-cs"/>
              </a:rPr>
              <a:t>области»</a:t>
            </a:r>
            <a:endParaRPr lang="ru-RU" sz="750" dirty="0">
              <a:solidFill>
                <a:srgbClr val="0070C0"/>
              </a:solidFill>
              <a:latin typeface="+mj-lt"/>
              <a:ea typeface="+mj-ea"/>
              <a:cs typeface="+mj-cs"/>
            </a:endParaRPr>
          </a:p>
        </p:txBody>
      </p:sp>
      <p:sp>
        <p:nvSpPr>
          <p:cNvPr id="11" name="Заголовок 1"/>
          <p:cNvSpPr txBox="1">
            <a:spLocks/>
          </p:cNvSpPr>
          <p:nvPr/>
        </p:nvSpPr>
        <p:spPr>
          <a:xfrm>
            <a:off x="500034" y="4286262"/>
            <a:ext cx="8136904" cy="276999"/>
          </a:xfrm>
          <a:prstGeom prst="rect">
            <a:avLst/>
          </a:prstGeom>
        </p:spPr>
        <p:txBody>
          <a:bodyPr vert="horz" wrap="square" lIns="91440" tIns="45720" rIns="91440" bIns="45720" rtlCol="0" anchor="t" anchorCtr="0">
            <a:spAutoFit/>
          </a:bodyPr>
          <a:lstStyle/>
          <a:p>
            <a:pPr marL="357188" indent="-357188" algn="ctr">
              <a:spcBef>
                <a:spcPct val="0"/>
              </a:spcBef>
              <a:spcAft>
                <a:spcPts val="600"/>
              </a:spcAft>
              <a:defRPr/>
            </a:pPr>
            <a:r>
              <a:rPr lang="ru-RU" sz="1200" b="1" i="1" dirty="0" smtClean="0">
                <a:solidFill>
                  <a:srgbClr val="339933"/>
                </a:solidFill>
              </a:rPr>
              <a:t>Спасибо за внимание!</a:t>
            </a:r>
          </a:p>
        </p:txBody>
      </p:sp>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85734"/>
            <a:ext cx="1353223" cy="239317"/>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p:cNvSpPr/>
          <p:nvPr/>
        </p:nvSpPr>
        <p:spPr>
          <a:xfrm>
            <a:off x="0" y="1491630"/>
            <a:ext cx="9144000" cy="1656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ctrTitle"/>
          </p:nvPr>
        </p:nvSpPr>
        <p:spPr>
          <a:xfrm>
            <a:off x="755576" y="1707654"/>
            <a:ext cx="7776864" cy="1102519"/>
          </a:xfrm>
        </p:spPr>
        <p:txBody>
          <a:bodyPr>
            <a:noAutofit/>
          </a:bodyPr>
          <a:lstStyle/>
          <a:p>
            <a:pPr algn="l"/>
            <a:r>
              <a:rPr lang="ru-RU" sz="1200" b="1" dirty="0" smtClean="0">
                <a:solidFill>
                  <a:schemeClr val="bg1"/>
                </a:solidFill>
              </a:rPr>
              <a:t>Результаты исследования</a:t>
            </a:r>
            <a:r>
              <a:rPr lang="ru-RU" sz="2000" dirty="0" smtClean="0"/>
              <a:t/>
            </a:r>
            <a:br>
              <a:rPr lang="ru-RU" sz="2000" dirty="0" smtClean="0"/>
            </a:br>
            <a:r>
              <a:rPr lang="ru-RU" sz="2200" b="1" dirty="0" smtClean="0">
                <a:solidFill>
                  <a:schemeClr val="bg1"/>
                </a:solidFill>
              </a:rPr>
              <a:t>Оценка качества предоставления дополнительных социальных услуг АНО «Центр социального обслуживания населения» в Самарской области</a:t>
            </a:r>
            <a:endParaRPr lang="ru-RU" sz="2200" b="1" dirty="0">
              <a:solidFill>
                <a:schemeClr val="bg1"/>
              </a:solidFill>
            </a:endParaRPr>
          </a:p>
        </p:txBody>
      </p:sp>
      <p:sp>
        <p:nvSpPr>
          <p:cNvPr id="4" name="Прямоугольник 3"/>
          <p:cNvSpPr/>
          <p:nvPr/>
        </p:nvSpPr>
        <p:spPr>
          <a:xfrm>
            <a:off x="755576" y="339502"/>
            <a:ext cx="2664296" cy="553998"/>
          </a:xfrm>
          <a:prstGeom prst="rect">
            <a:avLst/>
          </a:prstGeom>
        </p:spPr>
        <p:txBody>
          <a:bodyPr wrap="square">
            <a:spAutoFit/>
          </a:bodyPr>
          <a:lstStyle/>
          <a:p>
            <a:r>
              <a:rPr lang="ru-RU" sz="1000" b="1" dirty="0">
                <a:solidFill>
                  <a:srgbClr val="339933"/>
                </a:solidFill>
              </a:rPr>
              <a:t>Самарский областной </a:t>
            </a:r>
            <a:r>
              <a:rPr lang="ru-RU" sz="1000" b="1" dirty="0" smtClean="0">
                <a:solidFill>
                  <a:srgbClr val="339933"/>
                </a:solidFill>
              </a:rPr>
              <a:t/>
            </a:r>
            <a:br>
              <a:rPr lang="ru-RU" sz="1000" b="1" dirty="0" smtClean="0">
                <a:solidFill>
                  <a:srgbClr val="339933"/>
                </a:solidFill>
              </a:rPr>
            </a:br>
            <a:r>
              <a:rPr lang="ru-RU" sz="1000" b="1" dirty="0" smtClean="0">
                <a:solidFill>
                  <a:srgbClr val="339933"/>
                </a:solidFill>
              </a:rPr>
              <a:t>профессиональный </a:t>
            </a:r>
            <a:r>
              <a:rPr lang="ru-RU" sz="1000" b="1" dirty="0">
                <a:solidFill>
                  <a:srgbClr val="339933"/>
                </a:solidFill>
              </a:rPr>
              <a:t>союз работников социальной защиты населения</a:t>
            </a:r>
          </a:p>
        </p:txBody>
      </p:sp>
      <p:sp>
        <p:nvSpPr>
          <p:cNvPr id="5" name="Прямоугольник 4"/>
          <p:cNvSpPr/>
          <p:nvPr/>
        </p:nvSpPr>
        <p:spPr>
          <a:xfrm>
            <a:off x="755576" y="3579862"/>
            <a:ext cx="7776864" cy="830997"/>
          </a:xfrm>
          <a:prstGeom prst="rect">
            <a:avLst/>
          </a:prstGeom>
        </p:spPr>
        <p:txBody>
          <a:bodyPr wrap="square">
            <a:spAutoFit/>
          </a:bodyPr>
          <a:lstStyle/>
          <a:p>
            <a:r>
              <a:rPr lang="ru-RU" sz="1200" b="1" dirty="0">
                <a:solidFill>
                  <a:srgbClr val="0070C0"/>
                </a:solidFill>
                <a:latin typeface="+mj-lt"/>
                <a:ea typeface="+mj-ea"/>
                <a:cs typeface="+mj-cs"/>
              </a:rPr>
              <a:t>Федеральный социальный проект  </a:t>
            </a:r>
            <a:r>
              <a:rPr lang="ru-RU" sz="1200" dirty="0">
                <a:solidFill>
                  <a:srgbClr val="0070C0"/>
                </a:solidFill>
                <a:latin typeface="+mj-lt"/>
                <a:ea typeface="+mj-ea"/>
                <a:cs typeface="+mj-cs"/>
              </a:rPr>
              <a:t/>
            </a:r>
            <a:br>
              <a:rPr lang="ru-RU" sz="1200" dirty="0">
                <a:solidFill>
                  <a:srgbClr val="0070C0"/>
                </a:solidFill>
                <a:latin typeface="+mj-lt"/>
                <a:ea typeface="+mj-ea"/>
                <a:cs typeface="+mj-cs"/>
              </a:rPr>
            </a:br>
            <a:r>
              <a:rPr lang="ru-RU" sz="120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1200" dirty="0" smtClean="0">
                <a:solidFill>
                  <a:srgbClr val="0070C0"/>
                </a:solidFill>
                <a:latin typeface="+mj-lt"/>
                <a:ea typeface="+mj-ea"/>
                <a:cs typeface="+mj-cs"/>
              </a:rPr>
              <a:t>». </a:t>
            </a:r>
          </a:p>
          <a:p>
            <a:r>
              <a:rPr lang="ru-RU" sz="1200" dirty="0" smtClean="0">
                <a:solidFill>
                  <a:srgbClr val="0070C0"/>
                </a:solidFill>
                <a:latin typeface="+mj-lt"/>
                <a:ea typeface="+mj-ea"/>
                <a:cs typeface="+mj-cs"/>
              </a:rPr>
              <a:t>Реализуется на средства, предоставленные Фондом Президентских грантов, в соответствии с Соглашением …</a:t>
            </a:r>
            <a:endParaRPr lang="ru-RU" sz="1200" dirty="0">
              <a:solidFill>
                <a:srgbClr val="0070C0"/>
              </a:solidFill>
            </a:endParaRPr>
          </a:p>
        </p:txBody>
      </p:sp>
      <p:sp>
        <p:nvSpPr>
          <p:cNvPr id="6" name="Прямоугольник 5"/>
          <p:cNvSpPr/>
          <p:nvPr/>
        </p:nvSpPr>
        <p:spPr>
          <a:xfrm>
            <a:off x="5076056" y="339502"/>
            <a:ext cx="2880320" cy="553998"/>
          </a:xfrm>
          <a:prstGeom prst="rect">
            <a:avLst/>
          </a:prstGeom>
        </p:spPr>
        <p:txBody>
          <a:bodyPr wrap="square">
            <a:spAutoFit/>
          </a:bodyPr>
          <a:lstStyle/>
          <a:p>
            <a:r>
              <a:rPr lang="ru-RU" sz="1000" b="1" dirty="0">
                <a:solidFill>
                  <a:srgbClr val="339933"/>
                </a:solidFill>
              </a:rPr>
              <a:t>Центр </a:t>
            </a:r>
            <a:r>
              <a:rPr lang="ru-RU" sz="1000" b="1" dirty="0" smtClean="0">
                <a:solidFill>
                  <a:srgbClr val="339933"/>
                </a:solidFill>
              </a:rPr>
              <a:t>гуманитарных </a:t>
            </a:r>
            <a:br>
              <a:rPr lang="ru-RU" sz="1000" b="1" dirty="0" smtClean="0">
                <a:solidFill>
                  <a:srgbClr val="339933"/>
                </a:solidFill>
              </a:rPr>
            </a:br>
            <a:r>
              <a:rPr lang="ru-RU" sz="1000" b="1" dirty="0" smtClean="0">
                <a:solidFill>
                  <a:srgbClr val="339933"/>
                </a:solidFill>
              </a:rPr>
              <a:t>технологий и </a:t>
            </a:r>
            <a:r>
              <a:rPr lang="ru-RU" sz="1000" b="1" dirty="0">
                <a:solidFill>
                  <a:srgbClr val="339933"/>
                </a:solidFill>
              </a:rPr>
              <a:t>исследований </a:t>
            </a:r>
            <a:r>
              <a:rPr lang="ru-RU" sz="1000" b="1" dirty="0" smtClean="0">
                <a:solidFill>
                  <a:srgbClr val="339933"/>
                </a:solidFill>
              </a:rPr>
              <a:t/>
            </a:r>
            <a:br>
              <a:rPr lang="ru-RU" sz="1000" b="1" dirty="0" smtClean="0">
                <a:solidFill>
                  <a:srgbClr val="339933"/>
                </a:solidFill>
              </a:rPr>
            </a:br>
            <a:r>
              <a:rPr lang="ru-RU" sz="1000" b="1" dirty="0" smtClean="0">
                <a:solidFill>
                  <a:srgbClr val="339933"/>
                </a:solidFill>
              </a:rPr>
              <a:t>«</a:t>
            </a:r>
            <a:r>
              <a:rPr lang="ru-RU" sz="1000" b="1" dirty="0">
                <a:solidFill>
                  <a:srgbClr val="339933"/>
                </a:solidFill>
              </a:rPr>
              <a:t>Социальная Механика</a:t>
            </a:r>
          </a:p>
        </p:txBody>
      </p:sp>
      <p:sp>
        <p:nvSpPr>
          <p:cNvPr id="7" name="Прямоугольник 6"/>
          <p:cNvSpPr/>
          <p:nvPr/>
        </p:nvSpPr>
        <p:spPr>
          <a:xfrm>
            <a:off x="755576" y="4659982"/>
            <a:ext cx="7632848" cy="276999"/>
          </a:xfrm>
          <a:prstGeom prst="rect">
            <a:avLst/>
          </a:prstGeom>
        </p:spPr>
        <p:txBody>
          <a:bodyPr wrap="square">
            <a:spAutoFit/>
          </a:bodyPr>
          <a:lstStyle/>
          <a:p>
            <a:pPr algn="ctr"/>
            <a:r>
              <a:rPr lang="ru-RU" sz="1200" b="1" dirty="0">
                <a:solidFill>
                  <a:srgbClr val="0070C0"/>
                </a:solidFill>
                <a:latin typeface="+mj-lt"/>
                <a:ea typeface="+mj-ea"/>
                <a:cs typeface="+mj-cs"/>
              </a:rPr>
              <a:t>Самара, 2018</a:t>
            </a:r>
          </a:p>
        </p:txBody>
      </p:sp>
      <p:pic>
        <p:nvPicPr>
          <p:cNvPr id="1026"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3203848" y="267494"/>
            <a:ext cx="720080" cy="639267"/>
          </a:xfrm>
          <a:prstGeom prst="rect">
            <a:avLst/>
          </a:prstGeom>
          <a:noFill/>
        </p:spPr>
      </p:pic>
      <p:pic>
        <p:nvPicPr>
          <p:cNvPr id="1027"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072330" y="428610"/>
            <a:ext cx="1713263" cy="30298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ОБЩАЯ ХАРАКТЕРИСТИКА ИССЛЕДОВАНИЯ</a:t>
            </a:r>
            <a:endParaRPr lang="ru-RU" sz="2000" b="1" dirty="0">
              <a:solidFill>
                <a:srgbClr val="339933"/>
              </a:solidFill>
            </a:endParaRPr>
          </a:p>
        </p:txBody>
      </p:sp>
      <p:sp>
        <p:nvSpPr>
          <p:cNvPr id="5" name="Заголовок 1"/>
          <p:cNvSpPr txBox="1">
            <a:spLocks/>
          </p:cNvSpPr>
          <p:nvPr/>
        </p:nvSpPr>
        <p:spPr>
          <a:xfrm>
            <a:off x="467544" y="785800"/>
            <a:ext cx="8280920" cy="1355612"/>
          </a:xfrm>
          <a:prstGeom prst="rect">
            <a:avLst/>
          </a:prstGeom>
        </p:spPr>
        <p:txBody>
          <a:bodyPr vert="horz" lIns="91440" tIns="45720" rIns="91440" bIns="45720" rtlCol="0" anchor="ctr">
            <a:noAutofit/>
          </a:bodyPr>
          <a:lstStyle/>
          <a:p>
            <a:endParaRPr lang="ru-RU" sz="800" b="1" dirty="0" smtClean="0">
              <a:solidFill>
                <a:srgbClr val="0070C0"/>
              </a:solidFill>
              <a:latin typeface="+mj-lt"/>
              <a:ea typeface="+mj-ea"/>
              <a:cs typeface="+mj-cs"/>
            </a:endParaRPr>
          </a:p>
          <a:p>
            <a:pPr>
              <a:spcAft>
                <a:spcPts val="600"/>
              </a:spcAft>
            </a:pPr>
            <a:r>
              <a:rPr lang="ru-RU" sz="1400" b="1" dirty="0" smtClean="0">
                <a:solidFill>
                  <a:srgbClr val="339933"/>
                </a:solidFill>
                <a:latin typeface="+mj-lt"/>
                <a:ea typeface="+mj-ea"/>
                <a:cs typeface="+mj-cs"/>
              </a:rPr>
              <a:t>Выборка исследования </a:t>
            </a:r>
          </a:p>
          <a:p>
            <a:pPr algn="just">
              <a:spcAft>
                <a:spcPts val="600"/>
              </a:spcAft>
              <a:defRPr/>
            </a:pPr>
            <a:r>
              <a:rPr lang="ru-RU" sz="1300" dirty="0" smtClean="0">
                <a:solidFill>
                  <a:srgbClr val="0070C0"/>
                </a:solidFill>
                <a:latin typeface="+mj-lt"/>
                <a:ea typeface="+mj-ea"/>
                <a:cs typeface="+mj-cs"/>
              </a:rPr>
              <a:t>Целевая выборка. Целевые группы – получатели дополнительных услуг, ставших предметом оценки,  - это те услуги, по которым осуществлялась работа в рамках </a:t>
            </a:r>
            <a:r>
              <a:rPr lang="ru-RU" sz="1300" dirty="0" err="1" smtClean="0">
                <a:solidFill>
                  <a:srgbClr val="0070C0"/>
                </a:solidFill>
                <a:latin typeface="+mj-lt"/>
                <a:ea typeface="+mj-ea"/>
                <a:cs typeface="+mj-cs"/>
              </a:rPr>
              <a:t>грантового</a:t>
            </a:r>
            <a:r>
              <a:rPr lang="ru-RU" sz="1300" dirty="0" smtClean="0">
                <a:solidFill>
                  <a:srgbClr val="0070C0"/>
                </a:solidFill>
                <a:latin typeface="+mj-lt"/>
                <a:ea typeface="+mj-ea"/>
                <a:cs typeface="+mj-cs"/>
              </a:rPr>
              <a:t> проекта: разрабатывались стандарты оказания услуги и была осуществлена закупка оборудования. </a:t>
            </a:r>
          </a:p>
          <a:p>
            <a:pPr algn="just">
              <a:defRPr/>
            </a:pPr>
            <a:r>
              <a:rPr lang="ru-RU" sz="1300" dirty="0" smtClean="0">
                <a:solidFill>
                  <a:srgbClr val="0070C0"/>
                </a:solidFill>
                <a:latin typeface="+mj-lt"/>
                <a:ea typeface="+mj-ea"/>
                <a:cs typeface="+mj-cs"/>
              </a:rPr>
              <a:t>Каждое АНО ЦСОН области получило квотное задание на сбор 100 анкет. Всего опрошено 1013 чел. </a:t>
            </a: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pic>
        <p:nvPicPr>
          <p:cNvPr id="10"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357172"/>
            <a:ext cx="1353223" cy="239317"/>
          </a:xfrm>
          <a:prstGeom prst="rect">
            <a:avLst/>
          </a:prstGeom>
          <a:noFill/>
          <a:ln w="9525">
            <a:noFill/>
            <a:miter lim="800000"/>
            <a:headEnd/>
            <a:tailEnd/>
          </a:ln>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«Оценка качества предоставления дополнительных социальных услуг АНО «Центр </a:t>
            </a:r>
            <a:r>
              <a:rPr lang="ru-RU" sz="750" dirty="0" smtClean="0">
                <a:solidFill>
                  <a:srgbClr val="0070C0"/>
                </a:solidFill>
              </a:rPr>
              <a:t>социального </a:t>
            </a:r>
            <a:r>
              <a:rPr lang="ru-RU" sz="750" dirty="0" smtClean="0">
                <a:solidFill>
                  <a:srgbClr val="0070C0"/>
                </a:solidFill>
                <a:latin typeface="+mj-lt"/>
                <a:ea typeface="+mj-ea"/>
                <a:cs typeface="+mj-cs"/>
              </a:rPr>
              <a:t>обслуживания населения» в Самарской области»</a:t>
            </a:r>
            <a:endParaRPr lang="ru-RU" sz="750" dirty="0">
              <a:solidFill>
                <a:srgbClr val="0070C0"/>
              </a:solidFill>
              <a:latin typeface="+mj-lt"/>
              <a:ea typeface="+mj-ea"/>
              <a:cs typeface="+mj-cs"/>
            </a:endParaRPr>
          </a:p>
        </p:txBody>
      </p:sp>
      <p:sp>
        <p:nvSpPr>
          <p:cNvPr id="13" name="Прямоугольник 12"/>
          <p:cNvSpPr/>
          <p:nvPr/>
        </p:nvSpPr>
        <p:spPr>
          <a:xfrm>
            <a:off x="467544" y="2283718"/>
            <a:ext cx="3816424" cy="276999"/>
          </a:xfrm>
          <a:prstGeom prst="rect">
            <a:avLst/>
          </a:prstGeom>
        </p:spPr>
        <p:txBody>
          <a:bodyPr wrap="square">
            <a:spAutoFit/>
          </a:bodyPr>
          <a:lstStyle/>
          <a:p>
            <a:pPr>
              <a:spcBef>
                <a:spcPct val="0"/>
              </a:spcBef>
              <a:spcAft>
                <a:spcPts val="600"/>
              </a:spcAft>
              <a:defRPr/>
            </a:pPr>
            <a:r>
              <a:rPr lang="ru-RU" sz="1200" b="1" i="1" dirty="0" smtClean="0">
                <a:solidFill>
                  <a:srgbClr val="339933"/>
                </a:solidFill>
              </a:rPr>
              <a:t>Таблица 1.  Структура выборки по целевым группам </a:t>
            </a:r>
          </a:p>
        </p:txBody>
      </p:sp>
      <p:graphicFrame>
        <p:nvGraphicFramePr>
          <p:cNvPr id="11" name="Таблица 10"/>
          <p:cNvGraphicFramePr>
            <a:graphicFrameLocks noGrp="1"/>
          </p:cNvGraphicFramePr>
          <p:nvPr/>
        </p:nvGraphicFramePr>
        <p:xfrm>
          <a:off x="539552" y="2571750"/>
          <a:ext cx="3600399" cy="1363197"/>
        </p:xfrm>
        <a:graphic>
          <a:graphicData uri="http://schemas.openxmlformats.org/drawingml/2006/table">
            <a:tbl>
              <a:tblPr>
                <a:tableStyleId>{125E5076-3810-47DD-B79F-674D7AD40C01}</a:tableStyleId>
              </a:tblPr>
              <a:tblGrid>
                <a:gridCol w="2712629"/>
                <a:gridCol w="474350"/>
                <a:gridCol w="413420"/>
              </a:tblGrid>
              <a:tr h="225156">
                <a:tc>
                  <a:txBody>
                    <a:bodyPr/>
                    <a:lstStyle/>
                    <a:p>
                      <a:pPr algn="ctr">
                        <a:spcAft>
                          <a:spcPts val="0"/>
                        </a:spcAft>
                      </a:pPr>
                      <a:r>
                        <a:rPr lang="ru-RU" sz="1100" b="1" dirty="0"/>
                        <a:t>Целевые группы</a:t>
                      </a:r>
                      <a:endParaRPr lang="ru-RU" sz="1100" b="1" dirty="0">
                        <a:solidFill>
                          <a:srgbClr val="002060"/>
                        </a:solidFill>
                        <a:latin typeface="Calibri"/>
                        <a:ea typeface="Calibri"/>
                        <a:cs typeface="Times New Roman"/>
                      </a:endParaRPr>
                    </a:p>
                  </a:txBody>
                  <a:tcPr marL="68580" marR="68580" marT="0" marB="0"/>
                </a:tc>
                <a:tc>
                  <a:txBody>
                    <a:bodyPr/>
                    <a:lstStyle/>
                    <a:p>
                      <a:pPr algn="ctr">
                        <a:spcAft>
                          <a:spcPts val="0"/>
                        </a:spcAft>
                      </a:pPr>
                      <a:r>
                        <a:rPr lang="ru-RU" sz="1100" b="1" dirty="0"/>
                        <a:t>Чел.</a:t>
                      </a:r>
                      <a:endParaRPr lang="ru-RU" sz="1100" b="1" dirty="0">
                        <a:solidFill>
                          <a:srgbClr val="002060"/>
                        </a:solidFill>
                        <a:latin typeface="Calibri"/>
                        <a:ea typeface="Calibri"/>
                        <a:cs typeface="Times New Roman"/>
                      </a:endParaRPr>
                    </a:p>
                  </a:txBody>
                  <a:tcPr marL="68580" marR="68580" marT="0" marB="0"/>
                </a:tc>
                <a:tc>
                  <a:txBody>
                    <a:bodyPr/>
                    <a:lstStyle/>
                    <a:p>
                      <a:pPr algn="ctr">
                        <a:spcAft>
                          <a:spcPts val="0"/>
                        </a:spcAft>
                      </a:pPr>
                      <a:r>
                        <a:rPr lang="ru-RU" sz="1100" b="1" dirty="0"/>
                        <a:t>%</a:t>
                      </a:r>
                      <a:endParaRPr lang="ru-RU" sz="1100" b="1" dirty="0">
                        <a:solidFill>
                          <a:srgbClr val="002060"/>
                        </a:solidFill>
                        <a:latin typeface="Calibri"/>
                        <a:ea typeface="Calibri"/>
                        <a:cs typeface="Times New Roman"/>
                      </a:endParaRPr>
                    </a:p>
                  </a:txBody>
                  <a:tcPr marL="68580" marR="68580" marT="0" marB="0"/>
                </a:tc>
              </a:tr>
              <a:tr h="262507">
                <a:tc>
                  <a:txBody>
                    <a:bodyPr/>
                    <a:lstStyle/>
                    <a:p>
                      <a:pPr>
                        <a:lnSpc>
                          <a:spcPct val="115000"/>
                        </a:lnSpc>
                        <a:spcAft>
                          <a:spcPts val="0"/>
                        </a:spcAft>
                      </a:pPr>
                      <a:r>
                        <a:rPr lang="ru-RU" sz="1000" dirty="0">
                          <a:latin typeface="Arial"/>
                          <a:ea typeface="Times New Roman"/>
                          <a:cs typeface="Times New Roman"/>
                        </a:rPr>
                        <a:t>Пенсионеры по возрасту без инвалидности</a:t>
                      </a:r>
                      <a:endParaRPr lang="ru-RU" sz="1100"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a:latin typeface="Arial"/>
                          <a:ea typeface="Times New Roman"/>
                          <a:cs typeface="Times New Roman"/>
                        </a:rPr>
                        <a:t>553</a:t>
                      </a:r>
                      <a:endParaRPr lang="ru-RU" sz="110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a:latin typeface="Arial"/>
                          <a:ea typeface="Times New Roman"/>
                          <a:cs typeface="Times New Roman"/>
                        </a:rPr>
                        <a:t>54,6</a:t>
                      </a:r>
                      <a:endParaRPr lang="ru-RU" sz="1100">
                        <a:latin typeface="Calibri"/>
                        <a:ea typeface="Times New Roman"/>
                        <a:cs typeface="Times New Roman"/>
                      </a:endParaRPr>
                    </a:p>
                  </a:txBody>
                  <a:tcPr marL="68580" marR="68580" marT="0" marB="0" anchor="ctr"/>
                </a:tc>
              </a:tr>
              <a:tr h="262507">
                <a:tc>
                  <a:txBody>
                    <a:bodyPr/>
                    <a:lstStyle/>
                    <a:p>
                      <a:pPr>
                        <a:lnSpc>
                          <a:spcPct val="115000"/>
                        </a:lnSpc>
                        <a:spcAft>
                          <a:spcPts val="0"/>
                        </a:spcAft>
                      </a:pPr>
                      <a:r>
                        <a:rPr lang="ru-RU" sz="1000" dirty="0">
                          <a:latin typeface="Arial"/>
                          <a:ea typeface="Times New Roman"/>
                          <a:cs typeface="Times New Roman"/>
                        </a:rPr>
                        <a:t>Взрослые с инвалидностью, в т.ч. пожилые</a:t>
                      </a:r>
                      <a:endParaRPr lang="ru-RU" sz="1100"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dirty="0">
                          <a:latin typeface="Arial"/>
                          <a:ea typeface="Times New Roman"/>
                          <a:cs typeface="Times New Roman"/>
                        </a:rPr>
                        <a:t>410</a:t>
                      </a:r>
                      <a:endParaRPr lang="ru-RU" sz="1100"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dirty="0">
                          <a:latin typeface="Arial"/>
                          <a:ea typeface="Times New Roman"/>
                          <a:cs typeface="Times New Roman"/>
                        </a:rPr>
                        <a:t>40,5</a:t>
                      </a:r>
                      <a:endParaRPr lang="ru-RU" sz="1100" dirty="0">
                        <a:latin typeface="Calibri"/>
                        <a:ea typeface="Times New Roman"/>
                        <a:cs typeface="Times New Roman"/>
                      </a:endParaRPr>
                    </a:p>
                  </a:txBody>
                  <a:tcPr marL="68580" marR="68580" marT="0" marB="0" anchor="ctr"/>
                </a:tc>
              </a:tr>
              <a:tr h="262507">
                <a:tc>
                  <a:txBody>
                    <a:bodyPr/>
                    <a:lstStyle/>
                    <a:p>
                      <a:pPr>
                        <a:lnSpc>
                          <a:spcPct val="115000"/>
                        </a:lnSpc>
                        <a:spcAft>
                          <a:spcPts val="0"/>
                        </a:spcAft>
                      </a:pPr>
                      <a:r>
                        <a:rPr lang="ru-RU" sz="1000">
                          <a:latin typeface="Arial"/>
                          <a:ea typeface="Times New Roman"/>
                          <a:cs typeface="Times New Roman"/>
                        </a:rPr>
                        <a:t>Семьи с пожилыми или взрослыми на попечении</a:t>
                      </a:r>
                      <a:endParaRPr lang="ru-RU" sz="110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a:latin typeface="Arial"/>
                          <a:ea typeface="Times New Roman"/>
                          <a:cs typeface="Times New Roman"/>
                        </a:rPr>
                        <a:t>89</a:t>
                      </a:r>
                      <a:endParaRPr lang="ru-RU" sz="110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dirty="0">
                          <a:latin typeface="Arial"/>
                          <a:ea typeface="Times New Roman"/>
                          <a:cs typeface="Times New Roman"/>
                        </a:rPr>
                        <a:t>8,8</a:t>
                      </a:r>
                      <a:endParaRPr lang="ru-RU" sz="1100" dirty="0">
                        <a:latin typeface="Calibri"/>
                        <a:ea typeface="Times New Roman"/>
                        <a:cs typeface="Times New Roman"/>
                      </a:endParaRPr>
                    </a:p>
                  </a:txBody>
                  <a:tcPr marL="68580" marR="68580" marT="0" marB="0" anchor="ctr"/>
                </a:tc>
              </a:tr>
              <a:tr h="262507">
                <a:tc>
                  <a:txBody>
                    <a:bodyPr/>
                    <a:lstStyle/>
                    <a:p>
                      <a:pPr>
                        <a:lnSpc>
                          <a:spcPct val="115000"/>
                        </a:lnSpc>
                        <a:spcAft>
                          <a:spcPts val="0"/>
                        </a:spcAft>
                      </a:pPr>
                      <a:r>
                        <a:rPr lang="ru-RU" sz="1000">
                          <a:latin typeface="Arial"/>
                          <a:ea typeface="Times New Roman"/>
                          <a:cs typeface="Times New Roman"/>
                        </a:rPr>
                        <a:t>Семьи с детьми-инвалидами на попечении</a:t>
                      </a:r>
                      <a:endParaRPr lang="ru-RU" sz="110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a:latin typeface="Arial"/>
                          <a:ea typeface="Times New Roman"/>
                          <a:cs typeface="Times New Roman"/>
                        </a:rPr>
                        <a:t>10</a:t>
                      </a:r>
                      <a:endParaRPr lang="ru-RU" sz="110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000" dirty="0">
                          <a:latin typeface="Arial"/>
                          <a:ea typeface="Times New Roman"/>
                          <a:cs typeface="Times New Roman"/>
                        </a:rPr>
                        <a:t>1,0</a:t>
                      </a:r>
                      <a:endParaRPr lang="ru-RU" sz="1100" dirty="0">
                        <a:latin typeface="Calibri"/>
                        <a:ea typeface="Times New Roman"/>
                        <a:cs typeface="Times New Roman"/>
                      </a:endParaRPr>
                    </a:p>
                  </a:txBody>
                  <a:tcPr marL="68580" marR="68580" marT="0" marB="0" anchor="ctr"/>
                </a:tc>
              </a:tr>
            </a:tbl>
          </a:graphicData>
        </a:graphic>
      </p:graphicFrame>
      <p:sp>
        <p:nvSpPr>
          <p:cNvPr id="14" name="Прямоугольник 13"/>
          <p:cNvSpPr/>
          <p:nvPr/>
        </p:nvSpPr>
        <p:spPr>
          <a:xfrm>
            <a:off x="5220072" y="2283718"/>
            <a:ext cx="3600400" cy="276999"/>
          </a:xfrm>
          <a:prstGeom prst="rect">
            <a:avLst/>
          </a:prstGeom>
        </p:spPr>
        <p:txBody>
          <a:bodyPr wrap="square">
            <a:spAutoFit/>
          </a:bodyPr>
          <a:lstStyle/>
          <a:p>
            <a:pPr>
              <a:spcBef>
                <a:spcPct val="0"/>
              </a:spcBef>
              <a:spcAft>
                <a:spcPts val="600"/>
              </a:spcAft>
              <a:defRPr/>
            </a:pPr>
            <a:r>
              <a:rPr lang="ru-RU" sz="1200" b="1" i="1" dirty="0" smtClean="0">
                <a:solidFill>
                  <a:srgbClr val="339933"/>
                </a:solidFill>
              </a:rPr>
              <a:t>Таблица 2. Структура выборки по территориям</a:t>
            </a:r>
          </a:p>
        </p:txBody>
      </p:sp>
      <p:graphicFrame>
        <p:nvGraphicFramePr>
          <p:cNvPr id="15" name="Таблица 14"/>
          <p:cNvGraphicFramePr>
            <a:graphicFrameLocks noGrp="1"/>
          </p:cNvGraphicFramePr>
          <p:nvPr/>
        </p:nvGraphicFramePr>
        <p:xfrm>
          <a:off x="5292080" y="2571751"/>
          <a:ext cx="3312369" cy="1892808"/>
        </p:xfrm>
        <a:graphic>
          <a:graphicData uri="http://schemas.openxmlformats.org/drawingml/2006/table">
            <a:tbl>
              <a:tblPr>
                <a:tableStyleId>{125E5076-3810-47DD-B79F-674D7AD40C01}</a:tableStyleId>
              </a:tblPr>
              <a:tblGrid>
                <a:gridCol w="1902851"/>
                <a:gridCol w="704759"/>
                <a:gridCol w="704759"/>
              </a:tblGrid>
              <a:tr h="132015">
                <a:tc>
                  <a:txBody>
                    <a:bodyPr/>
                    <a:lstStyle/>
                    <a:p>
                      <a:pPr algn="ctr">
                        <a:lnSpc>
                          <a:spcPct val="115000"/>
                        </a:lnSpc>
                        <a:spcAft>
                          <a:spcPts val="0"/>
                        </a:spcAft>
                      </a:pPr>
                      <a:r>
                        <a:rPr lang="ru-RU" sz="900" b="1" dirty="0"/>
                        <a:t>АНО ЦСОН</a:t>
                      </a:r>
                      <a:endParaRPr lang="ru-RU" sz="900" b="1"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900" b="1" dirty="0"/>
                        <a:t>Чел.</a:t>
                      </a:r>
                      <a:endParaRPr lang="ru-RU" sz="900" b="1"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900" b="1" dirty="0"/>
                        <a:t>%</a:t>
                      </a:r>
                      <a:endParaRPr lang="ru-RU" sz="900" b="1" dirty="0">
                        <a:latin typeface="Calibri"/>
                        <a:ea typeface="Times New Roman"/>
                        <a:cs typeface="Times New Roman"/>
                      </a:endParaRP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Центральный округ</a:t>
                      </a:r>
                    </a:p>
                  </a:txBody>
                  <a:tcPr marL="68580" marR="68580" marT="0" marB="0" anchor="ctr"/>
                </a:tc>
                <a:tc>
                  <a:txBody>
                    <a:bodyPr/>
                    <a:lstStyle/>
                    <a:p>
                      <a:pPr algn="ctr">
                        <a:lnSpc>
                          <a:spcPct val="115000"/>
                        </a:lnSpc>
                        <a:spcAft>
                          <a:spcPts val="0"/>
                        </a:spcAft>
                      </a:pPr>
                      <a:r>
                        <a:rPr lang="en-US" sz="900" kern="1200" dirty="0">
                          <a:solidFill>
                            <a:schemeClr val="lt1"/>
                          </a:solidFill>
                          <a:latin typeface="+mn-lt"/>
                          <a:ea typeface="+mn-ea"/>
                          <a:cs typeface="+mn-cs"/>
                        </a:rPr>
                        <a:t>100</a:t>
                      </a:r>
                      <a:endParaRPr lang="ru-RU" sz="900" kern="1200" dirty="0">
                        <a:solidFill>
                          <a:schemeClr val="lt1"/>
                        </a:solidFill>
                        <a:latin typeface="+mn-lt"/>
                        <a:ea typeface="+mn-ea"/>
                        <a:cs typeface="+mn-cs"/>
                      </a:endParaRPr>
                    </a:p>
                  </a:txBody>
                  <a:tcPr marL="68580" marR="68580" marT="0" marB="0" anchor="ctr"/>
                </a:tc>
                <a:tc>
                  <a:txBody>
                    <a:bodyPr/>
                    <a:lstStyle/>
                    <a:p>
                      <a:pPr algn="ctr">
                        <a:lnSpc>
                          <a:spcPct val="115000"/>
                        </a:lnSpc>
                        <a:spcAft>
                          <a:spcPts val="0"/>
                        </a:spcAft>
                      </a:pPr>
                      <a:r>
                        <a:rPr lang="en-US" sz="900" kern="1200" dirty="0">
                          <a:solidFill>
                            <a:schemeClr val="lt1"/>
                          </a:solidFill>
                          <a:latin typeface="+mn-lt"/>
                          <a:ea typeface="+mn-ea"/>
                          <a:cs typeface="+mn-cs"/>
                        </a:rPr>
                        <a:t>9,9</a:t>
                      </a:r>
                      <a:endParaRPr lang="ru-RU" sz="900" kern="1200" dirty="0">
                        <a:solidFill>
                          <a:schemeClr val="lt1"/>
                        </a:solidFill>
                        <a:latin typeface="+mn-lt"/>
                        <a:ea typeface="+mn-ea"/>
                        <a:cs typeface="+mn-cs"/>
                      </a:endParaRPr>
                    </a:p>
                  </a:txBody>
                  <a:tcPr marL="68580" marR="68580" marT="0" marB="0" anchor="ctr"/>
                </a:tc>
              </a:tr>
              <a:tr h="132015">
                <a:tc>
                  <a:txBody>
                    <a:bodyPr/>
                    <a:lstStyle/>
                    <a:p>
                      <a:pPr>
                        <a:lnSpc>
                          <a:spcPct val="115000"/>
                        </a:lnSpc>
                        <a:spcAft>
                          <a:spcPts val="0"/>
                        </a:spcAft>
                      </a:pPr>
                      <a:r>
                        <a:rPr lang="ru-RU" sz="900" kern="1200" dirty="0" err="1">
                          <a:solidFill>
                            <a:schemeClr val="lt1"/>
                          </a:solidFill>
                          <a:latin typeface="+mn-lt"/>
                          <a:ea typeface="+mn-ea"/>
                          <a:cs typeface="+mn-cs"/>
                        </a:rPr>
                        <a:t>Безымянский</a:t>
                      </a:r>
                      <a:r>
                        <a:rPr lang="ru-RU" sz="900" kern="1200" dirty="0">
                          <a:solidFill>
                            <a:schemeClr val="lt1"/>
                          </a:solidFill>
                          <a:latin typeface="+mn-lt"/>
                          <a:ea typeface="+mn-ea"/>
                          <a:cs typeface="+mn-cs"/>
                        </a:rPr>
                        <a:t>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99</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9,8</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Тольяттинский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101</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10,0</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Южный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100</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9,9</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Юго-западный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105</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10,4</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Восточный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100</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9,9</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Сызранский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98</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9,7</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Поволжский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99</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9,8</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Северный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100</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9,9</a:t>
                      </a:r>
                    </a:p>
                  </a:txBody>
                  <a:tcPr marL="68580" marR="68580" marT="0" marB="0" anchor="ctr"/>
                </a:tc>
              </a:tr>
              <a:tr h="132015">
                <a:tc>
                  <a:txBody>
                    <a:bodyPr/>
                    <a:lstStyle/>
                    <a:p>
                      <a:pPr>
                        <a:lnSpc>
                          <a:spcPct val="115000"/>
                        </a:lnSpc>
                        <a:spcAft>
                          <a:spcPts val="0"/>
                        </a:spcAft>
                      </a:pPr>
                      <a:r>
                        <a:rPr lang="ru-RU" sz="900" kern="1200" dirty="0">
                          <a:solidFill>
                            <a:schemeClr val="lt1"/>
                          </a:solidFill>
                          <a:latin typeface="+mn-lt"/>
                          <a:ea typeface="+mn-ea"/>
                          <a:cs typeface="+mn-cs"/>
                        </a:rPr>
                        <a:t>Северо-восточный округ</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111</a:t>
                      </a:r>
                    </a:p>
                  </a:txBody>
                  <a:tcPr marL="68580" marR="68580" marT="0" marB="0" anchor="ctr"/>
                </a:tc>
                <a:tc>
                  <a:txBody>
                    <a:bodyPr/>
                    <a:lstStyle/>
                    <a:p>
                      <a:pPr algn="ctr">
                        <a:lnSpc>
                          <a:spcPct val="115000"/>
                        </a:lnSpc>
                        <a:spcAft>
                          <a:spcPts val="0"/>
                        </a:spcAft>
                      </a:pPr>
                      <a:r>
                        <a:rPr lang="ru-RU" sz="900" kern="1200" dirty="0">
                          <a:solidFill>
                            <a:schemeClr val="lt1"/>
                          </a:solidFill>
                          <a:latin typeface="+mn-lt"/>
                          <a:ea typeface="+mn-ea"/>
                          <a:cs typeface="+mn-cs"/>
                        </a:rPr>
                        <a:t>11,0</a:t>
                      </a:r>
                    </a:p>
                  </a:txBody>
                  <a:tcPr marL="68580" marR="68580" marT="0" marB="0" anchor="ctr"/>
                </a:tc>
              </a:tr>
              <a:tr h="132015">
                <a:tc>
                  <a:txBody>
                    <a:bodyPr/>
                    <a:lstStyle/>
                    <a:p>
                      <a:pPr>
                        <a:lnSpc>
                          <a:spcPct val="115000"/>
                        </a:lnSpc>
                        <a:spcAft>
                          <a:spcPts val="0"/>
                        </a:spcAft>
                      </a:pPr>
                      <a:r>
                        <a:rPr lang="ru-RU" sz="900" dirty="0"/>
                        <a:t>Всего</a:t>
                      </a:r>
                      <a:endParaRPr lang="ru-RU" sz="900"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900" dirty="0" smtClean="0"/>
                        <a:t>1013</a:t>
                      </a:r>
                      <a:endParaRPr lang="ru-RU" sz="900" dirty="0">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900" dirty="0"/>
                        <a:t>100,0</a:t>
                      </a:r>
                      <a:endParaRPr lang="ru-RU" sz="900" dirty="0">
                        <a:latin typeface="Calibri"/>
                        <a:ea typeface="Times New Roman"/>
                        <a:cs typeface="Times New Roman"/>
                      </a:endParaRPr>
                    </a:p>
                  </a:txBody>
                  <a:tcPr marL="68580" marR="68580" marT="0" marB="0"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827584" y="1635646"/>
            <a:ext cx="7632848" cy="699542"/>
          </a:xfrm>
        </p:spPr>
        <p:txBody>
          <a:bodyPr>
            <a:noAutofit/>
          </a:bodyPr>
          <a:lstStyle/>
          <a:p>
            <a:r>
              <a:rPr lang="ru-RU" sz="2000" b="1" dirty="0" smtClean="0">
                <a:solidFill>
                  <a:srgbClr val="339933"/>
                </a:solidFill>
              </a:rPr>
              <a:t>РЕЗУЛЬТАТЫ ИССЛЕДОВАНИЯ</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pic>
        <p:nvPicPr>
          <p:cNvPr id="1026" name="Picture 2"/>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3285236" y="2571750"/>
            <a:ext cx="2717545" cy="864096"/>
          </a:xfrm>
          <a:prstGeom prst="ellipse">
            <a:avLst/>
          </a:prstGeom>
          <a:ln>
            <a:noFill/>
          </a:ln>
          <a:effectLst>
            <a:softEdge rad="112500"/>
          </a:effectLst>
        </p:spPr>
      </p:pic>
      <p:pic>
        <p:nvPicPr>
          <p:cNvPr id="11" name="Рисунок 6" descr="C:\Documents and Settings\Владелец\Рабочий стол\2016 промо-пакет СМ\Логотип\Логотип малый.jpg"/>
          <p:cNvPicPr>
            <a:picLocks noChangeAspect="1" noChangeArrowheads="1"/>
          </p:cNvPicPr>
          <p:nvPr/>
        </p:nvPicPr>
        <p:blipFill>
          <a:blip r:embed="rId4" cstate="print"/>
          <a:srcRect/>
          <a:stretch>
            <a:fillRect/>
          </a:stretch>
        </p:blipFill>
        <p:spPr bwMode="auto">
          <a:xfrm>
            <a:off x="7500958" y="357172"/>
            <a:ext cx="1353223" cy="23931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УРОВЕНЬ ЖИЗНИ ПОЛУЧАТЕЛЕЙ ДОПОЛНИТЕЛЬНЫХ </a:t>
            </a:r>
            <a:br>
              <a:rPr lang="ru-RU" sz="2000" b="1" dirty="0" smtClean="0">
                <a:solidFill>
                  <a:srgbClr val="339933"/>
                </a:solidFill>
              </a:rPr>
            </a:br>
            <a:r>
              <a:rPr lang="ru-RU" sz="2000" b="1" dirty="0" smtClean="0">
                <a:solidFill>
                  <a:srgbClr val="339933"/>
                </a:solidFill>
              </a:rPr>
              <a:t>СОЦИАЛЬНЫХ УСЛУГ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pic>
        <p:nvPicPr>
          <p:cNvPr id="10"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72396" y="214296"/>
            <a:ext cx="1353223" cy="239317"/>
          </a:xfrm>
          <a:prstGeom prst="rect">
            <a:avLst/>
          </a:prstGeom>
          <a:noFill/>
          <a:ln w="9525">
            <a:noFill/>
            <a:miter lim="800000"/>
            <a:headEnd/>
            <a:tailEnd/>
          </a:ln>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5" name="Заголовок 1"/>
          <p:cNvSpPr txBox="1">
            <a:spLocks/>
          </p:cNvSpPr>
          <p:nvPr/>
        </p:nvSpPr>
        <p:spPr>
          <a:xfrm>
            <a:off x="428596" y="1071552"/>
            <a:ext cx="3247200" cy="2118152"/>
          </a:xfrm>
          <a:prstGeom prst="rect">
            <a:avLst/>
          </a:prstGeom>
        </p:spPr>
        <p:txBody>
          <a:bodyPr vert="horz" wrap="square" lIns="91440" tIns="45720" rIns="91440" bIns="45720" rtlCol="0" anchor="t" anchorCtr="0">
            <a:spAutoFit/>
          </a:bodyPr>
          <a:lstStyle/>
          <a:p>
            <a:pPr lvl="0" algn="just">
              <a:spcBef>
                <a:spcPct val="0"/>
              </a:spcBef>
              <a:spcAft>
                <a:spcPts val="1200"/>
              </a:spcAft>
              <a:defRPr/>
            </a:pPr>
            <a:r>
              <a:rPr lang="ru-RU" sz="1300" dirty="0" smtClean="0">
                <a:solidFill>
                  <a:srgbClr val="0070C0"/>
                </a:solidFill>
                <a:latin typeface="+mj-lt"/>
                <a:ea typeface="+mj-ea"/>
                <a:cs typeface="+mj-cs"/>
              </a:rPr>
              <a:t>По самооценке, каждый четвертый относит себя к бедной части населения. Высокий удельный вес малообеспеченных – типичная характеристика целевой группы потребителей услуг АНО ЦСОН.</a:t>
            </a:r>
          </a:p>
          <a:p>
            <a:pPr lvl="0" algn="just">
              <a:spcBef>
                <a:spcPct val="0"/>
              </a:spcBef>
              <a:spcAft>
                <a:spcPts val="1200"/>
              </a:spcAft>
              <a:defRPr/>
            </a:pPr>
            <a:r>
              <a:rPr lang="ru-RU" sz="1300" dirty="0" smtClean="0">
                <a:solidFill>
                  <a:srgbClr val="0070C0"/>
                </a:solidFill>
                <a:latin typeface="+mj-lt"/>
                <a:ea typeface="+mj-ea"/>
                <a:cs typeface="+mj-cs"/>
              </a:rPr>
              <a:t>Сравнительно больше считающих свой уровень жизни невысоким в Центральном, Тольяттинском и Юго-западном и Южном округах.</a:t>
            </a:r>
          </a:p>
        </p:txBody>
      </p:sp>
      <p:sp>
        <p:nvSpPr>
          <p:cNvPr id="16" name="Заголовок 1"/>
          <p:cNvSpPr txBox="1">
            <a:spLocks/>
          </p:cNvSpPr>
          <p:nvPr/>
        </p:nvSpPr>
        <p:spPr>
          <a:xfrm>
            <a:off x="3428992" y="1071552"/>
            <a:ext cx="5500726" cy="461665"/>
          </a:xfrm>
          <a:prstGeom prst="rect">
            <a:avLst/>
          </a:prstGeom>
        </p:spPr>
        <p:txBody>
          <a:bodyPr vert="horz" wrap="square" lIns="91440" tIns="45720" rIns="91440" bIns="45720" rtlCol="0" anchor="t" anchorCtr="0">
            <a:spAutoFit/>
          </a:bodyPr>
          <a:lstStyle/>
          <a:p>
            <a:pPr algn="r"/>
            <a:r>
              <a:rPr lang="ru-RU" sz="1200" b="1" i="1" dirty="0" smtClean="0">
                <a:solidFill>
                  <a:srgbClr val="339933"/>
                </a:solidFill>
              </a:rPr>
              <a:t>Диаграмма 8. Самооценка уровня жизни на отдельных территориях Самарской области (в % от </a:t>
            </a:r>
            <a:r>
              <a:rPr lang="ru-RU" sz="1200" b="1" i="1" dirty="0" smtClean="0">
                <a:solidFill>
                  <a:srgbClr val="339933"/>
                </a:solidFill>
              </a:rPr>
              <a:t>опрошенных </a:t>
            </a:r>
            <a:r>
              <a:rPr lang="ru-RU" sz="1200" b="1" i="1" dirty="0" smtClean="0">
                <a:solidFill>
                  <a:srgbClr val="339933"/>
                </a:solidFill>
              </a:rPr>
              <a:t>по каждой территории)</a:t>
            </a:r>
            <a:endParaRPr lang="en-US" sz="1200" b="1" i="1" dirty="0" smtClean="0">
              <a:solidFill>
                <a:srgbClr val="339933"/>
              </a:solidFill>
            </a:endParaRPr>
          </a:p>
        </p:txBody>
      </p:sp>
      <p:sp>
        <p:nvSpPr>
          <p:cNvPr id="17" name="Заголовок 1"/>
          <p:cNvSpPr txBox="1">
            <a:spLocks/>
          </p:cNvSpPr>
          <p:nvPr/>
        </p:nvSpPr>
        <p:spPr>
          <a:xfrm>
            <a:off x="428596" y="3214692"/>
            <a:ext cx="3214710" cy="1292662"/>
          </a:xfrm>
          <a:prstGeom prst="rect">
            <a:avLst/>
          </a:prstGeom>
        </p:spPr>
        <p:txBody>
          <a:bodyPr vert="horz" wrap="square" lIns="91440" tIns="45720" rIns="91440" bIns="45720" rtlCol="0" anchor="t" anchorCtr="0">
            <a:spAutoFit/>
          </a:bodyPr>
          <a:lstStyle/>
          <a:p>
            <a:pPr lvl="0" algn="just">
              <a:spcBef>
                <a:spcPct val="0"/>
              </a:spcBef>
              <a:spcAft>
                <a:spcPts val="1200"/>
              </a:spcAft>
              <a:defRPr/>
            </a:pPr>
            <a:r>
              <a:rPr lang="ru-RU" sz="1300" b="1" i="1" dirty="0" smtClean="0">
                <a:solidFill>
                  <a:srgbClr val="339933"/>
                </a:solidFill>
                <a:latin typeface="+mj-lt"/>
                <a:ea typeface="+mj-ea"/>
                <a:cs typeface="+mj-cs"/>
              </a:rPr>
              <a:t>Мониторинг самооценки уровня жизни может стать дополнительным индикатором социального самочувствия клиентов АНО ЦСОН и формирования ценовой политики на услуги.</a:t>
            </a: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483" name="Picture 3"/>
          <p:cNvPicPr>
            <a:picLocks noChangeAspect="1" noChangeArrowheads="1"/>
          </p:cNvPicPr>
          <p:nvPr/>
        </p:nvPicPr>
        <p:blipFill>
          <a:blip r:embed="rId4"/>
          <a:srcRect/>
          <a:stretch>
            <a:fillRect/>
          </a:stretch>
        </p:blipFill>
        <p:spPr bwMode="auto">
          <a:xfrm>
            <a:off x="4143372" y="1643056"/>
            <a:ext cx="4591769" cy="290267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pic>
        <p:nvPicPr>
          <p:cNvPr id="10"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72396" y="214296"/>
            <a:ext cx="1353223" cy="239317"/>
          </a:xfrm>
          <a:prstGeom prst="rect">
            <a:avLst/>
          </a:prstGeom>
          <a:noFill/>
          <a:ln w="9525">
            <a:noFill/>
            <a:miter lim="800000"/>
            <a:headEnd/>
            <a:tailEnd/>
          </a:ln>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500034" y="1214428"/>
            <a:ext cx="4032448" cy="492443"/>
          </a:xfrm>
          <a:prstGeom prst="rect">
            <a:avLst/>
          </a:prstGeom>
        </p:spPr>
        <p:txBody>
          <a:bodyPr vert="horz" wrap="square" lIns="91440" tIns="45720" rIns="91440" bIns="45720" rtlCol="0" anchor="t" anchorCtr="0">
            <a:spAutoFit/>
          </a:bodyPr>
          <a:lstStyle/>
          <a:p>
            <a:r>
              <a:rPr lang="ru-RU" sz="1300" b="1" i="1" dirty="0" smtClean="0">
                <a:solidFill>
                  <a:srgbClr val="339933"/>
                </a:solidFill>
              </a:rPr>
              <a:t>Наиболее потребляемые услуги (за последние </a:t>
            </a:r>
            <a:r>
              <a:rPr lang="en-US" sz="1300" b="1" i="1" dirty="0" smtClean="0">
                <a:solidFill>
                  <a:srgbClr val="339933"/>
                </a:solidFill>
              </a:rPr>
              <a:t/>
            </a:r>
            <a:br>
              <a:rPr lang="en-US" sz="1300" b="1" i="1" dirty="0" smtClean="0">
                <a:solidFill>
                  <a:srgbClr val="339933"/>
                </a:solidFill>
              </a:rPr>
            </a:br>
            <a:r>
              <a:rPr lang="ru-RU" sz="1300" b="1" i="1" dirty="0" smtClean="0">
                <a:solidFill>
                  <a:srgbClr val="339933"/>
                </a:solidFill>
              </a:rPr>
              <a:t>2 мес</a:t>
            </a:r>
            <a:r>
              <a:rPr lang="ru-RU" sz="1300" b="1" i="1" dirty="0" smtClean="0">
                <a:solidFill>
                  <a:srgbClr val="339933"/>
                </a:solidFill>
              </a:rPr>
              <a:t>яца</a:t>
            </a:r>
            <a:r>
              <a:rPr lang="ru-RU" sz="1300" b="1" i="1" dirty="0" smtClean="0">
                <a:solidFill>
                  <a:srgbClr val="339933"/>
                </a:solidFill>
              </a:rPr>
              <a:t> </a:t>
            </a:r>
            <a:r>
              <a:rPr lang="ru-RU" sz="1300" b="1" i="1" dirty="0" smtClean="0">
                <a:solidFill>
                  <a:srgbClr val="339933"/>
                </a:solidFill>
              </a:rPr>
              <a:t>их получило более трети опрошенных)</a:t>
            </a:r>
            <a:endParaRPr lang="en-US" sz="1300" b="1" i="1" dirty="0" smtClean="0">
              <a:solidFill>
                <a:srgbClr val="339933"/>
              </a:solidFill>
            </a:endParaRPr>
          </a:p>
        </p:txBody>
      </p:sp>
      <p:sp>
        <p:nvSpPr>
          <p:cNvPr id="15" name="Заголовок 1"/>
          <p:cNvSpPr txBox="1">
            <a:spLocks/>
          </p:cNvSpPr>
          <p:nvPr/>
        </p:nvSpPr>
        <p:spPr>
          <a:xfrm>
            <a:off x="642910" y="1782543"/>
            <a:ext cx="3643338" cy="646331"/>
          </a:xfrm>
          <a:prstGeom prst="rect">
            <a:avLst/>
          </a:prstGeom>
        </p:spPr>
        <p:txBody>
          <a:bodyPr vert="horz" wrap="square" lIns="91440" tIns="45720" rIns="91440" bIns="45720" rtlCol="0" anchor="t" anchorCtr="0">
            <a:spAutoFit/>
          </a:bodyPr>
          <a:lstStyle/>
          <a:p>
            <a:pPr marL="268288" indent="-268288">
              <a:buFont typeface="Wingdings" pitchFamily="2" charset="2"/>
              <a:buChar char="Ø"/>
            </a:pPr>
            <a:r>
              <a:rPr lang="ru-RU" sz="1200" dirty="0" smtClean="0">
                <a:solidFill>
                  <a:srgbClr val="0070C0"/>
                </a:solidFill>
                <a:latin typeface="+mj-lt"/>
                <a:ea typeface="+mj-ea"/>
                <a:cs typeface="+mj-cs"/>
              </a:rPr>
              <a:t>Уборка квартиры/дома</a:t>
            </a:r>
            <a:endParaRPr lang="ru-RU" sz="1200" b="1" i="1" dirty="0" smtClean="0">
              <a:solidFill>
                <a:srgbClr val="0070C0"/>
              </a:solidFill>
              <a:latin typeface="+mj-lt"/>
              <a:ea typeface="+mj-ea"/>
              <a:cs typeface="+mj-cs"/>
            </a:endParaRPr>
          </a:p>
          <a:p>
            <a:pPr marL="268288" indent="-268288">
              <a:buFont typeface="Wingdings" pitchFamily="2" charset="2"/>
              <a:buChar char="Ø"/>
            </a:pPr>
            <a:r>
              <a:rPr lang="ru-RU" sz="1200" dirty="0" smtClean="0">
                <a:solidFill>
                  <a:srgbClr val="0070C0"/>
                </a:solidFill>
                <a:latin typeface="+mj-lt"/>
                <a:ea typeface="+mj-ea"/>
                <a:cs typeface="+mj-cs"/>
              </a:rPr>
              <a:t>Мытье и чистка стеклянных поверхностей</a:t>
            </a:r>
          </a:p>
          <a:p>
            <a:pPr marL="268288" indent="-268288">
              <a:buFont typeface="Wingdings" pitchFamily="2" charset="2"/>
              <a:buChar char="Ø"/>
            </a:pPr>
            <a:r>
              <a:rPr lang="ru-RU" sz="1200" dirty="0" smtClean="0">
                <a:solidFill>
                  <a:srgbClr val="0070C0"/>
                </a:solidFill>
                <a:latin typeface="+mj-lt"/>
                <a:ea typeface="+mj-ea"/>
                <a:cs typeface="+mj-cs"/>
              </a:rPr>
              <a:t>Стрижка волос</a:t>
            </a:r>
          </a:p>
        </p:txBody>
      </p:sp>
      <p:sp>
        <p:nvSpPr>
          <p:cNvPr id="18" name="Заголовок 1"/>
          <p:cNvSpPr txBox="1">
            <a:spLocks/>
          </p:cNvSpPr>
          <p:nvPr/>
        </p:nvSpPr>
        <p:spPr>
          <a:xfrm>
            <a:off x="4786314" y="1214428"/>
            <a:ext cx="3753154" cy="492443"/>
          </a:xfrm>
          <a:prstGeom prst="rect">
            <a:avLst/>
          </a:prstGeom>
        </p:spPr>
        <p:txBody>
          <a:bodyPr vert="horz" wrap="square" lIns="91440" tIns="45720" rIns="91440" bIns="45720" rtlCol="0" anchor="t" anchorCtr="0">
            <a:spAutoFit/>
          </a:bodyPr>
          <a:lstStyle/>
          <a:p>
            <a:r>
              <a:rPr lang="ru-RU" sz="1300" b="1" i="1" dirty="0" smtClean="0">
                <a:solidFill>
                  <a:srgbClr val="339933"/>
                </a:solidFill>
              </a:rPr>
              <a:t>Сравнительно потребляемые услуги</a:t>
            </a:r>
            <a:br>
              <a:rPr lang="ru-RU" sz="1300" b="1" i="1" dirty="0" smtClean="0">
                <a:solidFill>
                  <a:srgbClr val="339933"/>
                </a:solidFill>
              </a:rPr>
            </a:br>
            <a:r>
              <a:rPr lang="ru-RU" sz="1300" b="1" i="1" dirty="0" smtClean="0">
                <a:solidFill>
                  <a:srgbClr val="339933"/>
                </a:solidFill>
              </a:rPr>
              <a:t>(их получило около 10% опрошенных)</a:t>
            </a:r>
            <a:endParaRPr lang="en-US" sz="1300" b="1" i="1" dirty="0" smtClean="0">
              <a:solidFill>
                <a:srgbClr val="339933"/>
              </a:solidFill>
            </a:endParaRPr>
          </a:p>
        </p:txBody>
      </p:sp>
      <p:sp>
        <p:nvSpPr>
          <p:cNvPr id="19" name="Заголовок 1"/>
          <p:cNvSpPr txBox="1">
            <a:spLocks/>
          </p:cNvSpPr>
          <p:nvPr/>
        </p:nvSpPr>
        <p:spPr>
          <a:xfrm>
            <a:off x="4937358" y="1717611"/>
            <a:ext cx="3816424" cy="830997"/>
          </a:xfrm>
          <a:prstGeom prst="rect">
            <a:avLst/>
          </a:prstGeom>
        </p:spPr>
        <p:txBody>
          <a:bodyPr vert="horz" wrap="square" lIns="91440" tIns="45720" rIns="91440" bIns="45720" rtlCol="0" anchor="t" anchorCtr="0">
            <a:spAutoFit/>
          </a:bodyPr>
          <a:lstStyle/>
          <a:p>
            <a:pPr marL="268288" lvl="0" indent="-268288">
              <a:buFont typeface="Wingdings" pitchFamily="2" charset="2"/>
              <a:buChar char="Ø"/>
            </a:pPr>
            <a:r>
              <a:rPr lang="ru-RU" sz="1200" dirty="0" smtClean="0">
                <a:solidFill>
                  <a:srgbClr val="0070C0"/>
                </a:solidFill>
                <a:latin typeface="+mj-lt"/>
                <a:ea typeface="+mj-ea"/>
                <a:cs typeface="+mj-cs"/>
              </a:rPr>
              <a:t>Мелкий ремонт в квартире</a:t>
            </a:r>
          </a:p>
          <a:p>
            <a:pPr marL="268288" lvl="0" indent="-268288">
              <a:buFont typeface="Wingdings" pitchFamily="2" charset="2"/>
              <a:buChar char="Ø"/>
            </a:pPr>
            <a:r>
              <a:rPr lang="ru-RU" sz="1200" dirty="0" smtClean="0">
                <a:solidFill>
                  <a:srgbClr val="0070C0"/>
                </a:solidFill>
                <a:latin typeface="+mj-lt"/>
                <a:ea typeface="+mj-ea"/>
                <a:cs typeface="+mj-cs"/>
              </a:rPr>
              <a:t>Приготовление пищи</a:t>
            </a:r>
          </a:p>
          <a:p>
            <a:pPr marL="268288" lvl="0" indent="-268288">
              <a:buFont typeface="Wingdings" pitchFamily="2" charset="2"/>
              <a:buChar char="Ø"/>
            </a:pPr>
            <a:r>
              <a:rPr lang="ru-RU" sz="1200" dirty="0" smtClean="0">
                <a:solidFill>
                  <a:srgbClr val="0070C0"/>
                </a:solidFill>
                <a:latin typeface="+mj-lt"/>
                <a:ea typeface="+mj-ea"/>
                <a:cs typeface="+mj-cs"/>
              </a:rPr>
              <a:t>Стирка</a:t>
            </a:r>
          </a:p>
          <a:p>
            <a:pPr marL="268288" lvl="0" indent="-268288">
              <a:buFont typeface="Wingdings" pitchFamily="2" charset="2"/>
              <a:buChar char="Ø"/>
            </a:pPr>
            <a:r>
              <a:rPr lang="ru-RU" sz="1200" dirty="0" smtClean="0">
                <a:solidFill>
                  <a:srgbClr val="0070C0"/>
                </a:solidFill>
                <a:latin typeface="+mj-lt"/>
                <a:ea typeface="+mj-ea"/>
                <a:cs typeface="+mj-cs"/>
              </a:rPr>
              <a:t>Сопровождение вне дома</a:t>
            </a:r>
          </a:p>
        </p:txBody>
      </p:sp>
      <p:sp>
        <p:nvSpPr>
          <p:cNvPr id="16" name="Заголовок 1"/>
          <p:cNvSpPr txBox="1">
            <a:spLocks/>
          </p:cNvSpPr>
          <p:nvPr/>
        </p:nvSpPr>
        <p:spPr>
          <a:xfrm>
            <a:off x="500034" y="2714586"/>
            <a:ext cx="4032448" cy="492443"/>
          </a:xfrm>
          <a:prstGeom prst="rect">
            <a:avLst/>
          </a:prstGeom>
        </p:spPr>
        <p:txBody>
          <a:bodyPr vert="horz" wrap="square" lIns="91440" tIns="45720" rIns="91440" bIns="45720" rtlCol="0" anchor="t" anchorCtr="0">
            <a:spAutoFit/>
          </a:bodyPr>
          <a:lstStyle/>
          <a:p>
            <a:r>
              <a:rPr lang="ru-RU" sz="1300" b="1" i="1" dirty="0" smtClean="0">
                <a:solidFill>
                  <a:srgbClr val="339933"/>
                </a:solidFill>
              </a:rPr>
              <a:t>Услуги  с высоким уровнем пользования </a:t>
            </a:r>
            <a:r>
              <a:rPr lang="ru-RU" sz="1300" b="1" i="1" dirty="0" smtClean="0">
                <a:solidFill>
                  <a:srgbClr val="339933"/>
                </a:solidFill>
              </a:rPr>
              <a:t/>
            </a:r>
            <a:br>
              <a:rPr lang="ru-RU" sz="1300" b="1" i="1" dirty="0" smtClean="0">
                <a:solidFill>
                  <a:srgbClr val="339933"/>
                </a:solidFill>
              </a:rPr>
            </a:br>
            <a:r>
              <a:rPr lang="ru-RU" sz="1300" b="1" i="1" dirty="0" smtClean="0">
                <a:solidFill>
                  <a:srgbClr val="339933"/>
                </a:solidFill>
              </a:rPr>
              <a:t>(</a:t>
            </a:r>
            <a:r>
              <a:rPr lang="ru-RU" sz="1300" b="1" i="1" dirty="0" smtClean="0">
                <a:solidFill>
                  <a:srgbClr val="339933"/>
                </a:solidFill>
              </a:rPr>
              <a:t>были оказаны более 20% опрошенных)</a:t>
            </a:r>
            <a:endParaRPr lang="en-US" sz="1300" b="1" i="1" dirty="0" smtClean="0">
              <a:solidFill>
                <a:srgbClr val="339933"/>
              </a:solidFill>
            </a:endParaRPr>
          </a:p>
        </p:txBody>
      </p:sp>
      <p:sp>
        <p:nvSpPr>
          <p:cNvPr id="17" name="Заголовок 1"/>
          <p:cNvSpPr txBox="1">
            <a:spLocks/>
          </p:cNvSpPr>
          <p:nvPr/>
        </p:nvSpPr>
        <p:spPr>
          <a:xfrm>
            <a:off x="642910" y="3357568"/>
            <a:ext cx="4176464" cy="461665"/>
          </a:xfrm>
          <a:prstGeom prst="rect">
            <a:avLst/>
          </a:prstGeom>
        </p:spPr>
        <p:txBody>
          <a:bodyPr vert="horz" wrap="square" lIns="91440" tIns="45720" rIns="91440" bIns="45720" rtlCol="0" anchor="t" anchorCtr="0">
            <a:spAutoFit/>
          </a:bodyPr>
          <a:lstStyle/>
          <a:p>
            <a:pPr marL="268288" indent="-268288">
              <a:buFont typeface="Wingdings" pitchFamily="2" charset="2"/>
              <a:buChar char="Ø"/>
            </a:pPr>
            <a:r>
              <a:rPr lang="ru-RU" sz="1200" dirty="0" smtClean="0">
                <a:solidFill>
                  <a:srgbClr val="0070C0"/>
                </a:solidFill>
                <a:latin typeface="+mj-lt"/>
                <a:ea typeface="+mj-ea"/>
                <a:cs typeface="+mj-cs"/>
              </a:rPr>
              <a:t>Снятие показаний счетчиков</a:t>
            </a:r>
            <a:endParaRPr lang="ru-RU" sz="1200" b="1" i="1" dirty="0" smtClean="0">
              <a:solidFill>
                <a:srgbClr val="0070C0"/>
              </a:solidFill>
              <a:latin typeface="+mj-lt"/>
              <a:ea typeface="+mj-ea"/>
              <a:cs typeface="+mj-cs"/>
            </a:endParaRPr>
          </a:p>
          <a:p>
            <a:pPr marL="268288" indent="-268288">
              <a:buFont typeface="Wingdings" pitchFamily="2" charset="2"/>
              <a:buChar char="Ø"/>
            </a:pPr>
            <a:r>
              <a:rPr lang="ru-RU" sz="1200" dirty="0" smtClean="0">
                <a:solidFill>
                  <a:srgbClr val="0070C0"/>
                </a:solidFill>
                <a:latin typeface="+mj-lt"/>
                <a:ea typeface="+mj-ea"/>
                <a:cs typeface="+mj-cs"/>
              </a:rPr>
              <a:t>Покос на участке</a:t>
            </a:r>
          </a:p>
        </p:txBody>
      </p:sp>
      <p:sp>
        <p:nvSpPr>
          <p:cNvPr id="20" name="Заголовок 1"/>
          <p:cNvSpPr txBox="1">
            <a:spLocks/>
          </p:cNvSpPr>
          <p:nvPr/>
        </p:nvSpPr>
        <p:spPr>
          <a:xfrm>
            <a:off x="4929190" y="3186979"/>
            <a:ext cx="3319208" cy="1384995"/>
          </a:xfrm>
          <a:prstGeom prst="rect">
            <a:avLst/>
          </a:prstGeom>
        </p:spPr>
        <p:txBody>
          <a:bodyPr vert="horz" wrap="square" lIns="91440" tIns="45720" rIns="91440" bIns="45720" rtlCol="0" anchor="t" anchorCtr="0">
            <a:spAutoFit/>
          </a:bodyPr>
          <a:lstStyle/>
          <a:p>
            <a:pPr marL="268288" indent="-268288">
              <a:buFont typeface="Wingdings" pitchFamily="2" charset="2"/>
              <a:buChar char="Ø"/>
            </a:pPr>
            <a:r>
              <a:rPr lang="ru-RU" sz="1200" dirty="0" smtClean="0">
                <a:solidFill>
                  <a:srgbClr val="0070C0"/>
                </a:solidFill>
                <a:latin typeface="+mj-lt"/>
                <a:ea typeface="+mj-ea"/>
                <a:cs typeface="+mj-cs"/>
              </a:rPr>
              <a:t>Доставка воды,</a:t>
            </a:r>
          </a:p>
          <a:p>
            <a:pPr marL="268288" indent="-268288">
              <a:buFont typeface="Wingdings" pitchFamily="2" charset="2"/>
              <a:buChar char="Ø"/>
            </a:pPr>
            <a:r>
              <a:rPr lang="ru-RU" sz="1200" dirty="0" smtClean="0">
                <a:solidFill>
                  <a:srgbClr val="0070C0"/>
                </a:solidFill>
                <a:latin typeface="+mj-lt"/>
                <a:ea typeface="+mj-ea"/>
                <a:cs typeface="+mj-cs"/>
              </a:rPr>
              <a:t>Уборка придомовой территории </a:t>
            </a:r>
            <a:r>
              <a:rPr lang="ru-RU" sz="1200" dirty="0" smtClean="0">
                <a:solidFill>
                  <a:srgbClr val="0070C0"/>
                </a:solidFill>
                <a:latin typeface="+mj-lt"/>
                <a:ea typeface="+mj-ea"/>
                <a:cs typeface="+mj-cs"/>
              </a:rPr>
              <a:t>/ подъезда</a:t>
            </a:r>
            <a:endParaRPr lang="ru-RU" sz="1200" dirty="0" smtClean="0">
              <a:solidFill>
                <a:srgbClr val="0070C0"/>
              </a:solidFill>
              <a:latin typeface="+mj-lt"/>
              <a:ea typeface="+mj-ea"/>
              <a:cs typeface="+mj-cs"/>
            </a:endParaRPr>
          </a:p>
          <a:p>
            <a:pPr marL="268288" indent="-268288">
              <a:buFont typeface="Wingdings" pitchFamily="2" charset="2"/>
              <a:buChar char="Ø"/>
            </a:pPr>
            <a:r>
              <a:rPr lang="ru-RU" sz="1200" dirty="0" smtClean="0">
                <a:solidFill>
                  <a:srgbClr val="0070C0"/>
                </a:solidFill>
                <a:latin typeface="+mj-lt"/>
                <a:ea typeface="+mj-ea"/>
                <a:cs typeface="+mj-cs"/>
              </a:rPr>
              <a:t>Работа в огороде</a:t>
            </a:r>
          </a:p>
          <a:p>
            <a:pPr marL="268288" indent="-268288">
              <a:buFont typeface="Wingdings" pitchFamily="2" charset="2"/>
              <a:buChar char="Ø"/>
            </a:pPr>
            <a:r>
              <a:rPr lang="ru-RU" sz="1200" dirty="0" smtClean="0">
                <a:solidFill>
                  <a:srgbClr val="0070C0"/>
                </a:solidFill>
                <a:latin typeface="+mj-lt"/>
                <a:ea typeface="+mj-ea"/>
                <a:cs typeface="+mj-cs"/>
              </a:rPr>
              <a:t>Ногтевой </a:t>
            </a:r>
            <a:r>
              <a:rPr lang="ru-RU" sz="1200" dirty="0" smtClean="0">
                <a:solidFill>
                  <a:srgbClr val="0070C0"/>
                </a:solidFill>
                <a:latin typeface="+mj-lt"/>
                <a:ea typeface="+mj-ea"/>
                <a:cs typeface="+mj-cs"/>
              </a:rPr>
              <a:t>сервис (</a:t>
            </a:r>
            <a:r>
              <a:rPr lang="ru-RU" sz="1200" dirty="0" smtClean="0">
                <a:solidFill>
                  <a:srgbClr val="0070C0"/>
                </a:solidFill>
                <a:latin typeface="+mj-lt"/>
                <a:ea typeface="+mj-ea"/>
                <a:cs typeface="+mj-cs"/>
              </a:rPr>
              <a:t>маникюр, педикюр)</a:t>
            </a:r>
          </a:p>
          <a:p>
            <a:pPr marL="268288" indent="-268288">
              <a:buFont typeface="Wingdings" pitchFamily="2" charset="2"/>
              <a:buChar char="Ø"/>
            </a:pPr>
            <a:r>
              <a:rPr lang="ru-RU" sz="1200" dirty="0" smtClean="0">
                <a:solidFill>
                  <a:srgbClr val="0070C0"/>
                </a:solidFill>
                <a:latin typeface="+mj-lt"/>
                <a:ea typeface="+mj-ea"/>
                <a:cs typeface="+mj-cs"/>
              </a:rPr>
              <a:t>Социальное такси</a:t>
            </a:r>
          </a:p>
          <a:p>
            <a:pPr marL="268288" indent="-268288">
              <a:buFont typeface="Wingdings" pitchFamily="2" charset="2"/>
              <a:buChar char="Ø"/>
            </a:pPr>
            <a:r>
              <a:rPr lang="ru-RU" sz="1200" dirty="0" smtClean="0">
                <a:solidFill>
                  <a:srgbClr val="0070C0"/>
                </a:solidFill>
                <a:latin typeface="+mj-lt"/>
                <a:ea typeface="+mj-ea"/>
                <a:cs typeface="+mj-cs"/>
              </a:rPr>
              <a:t>Курьер</a:t>
            </a:r>
          </a:p>
          <a:p>
            <a:pPr marL="268288" indent="-268288">
              <a:buFont typeface="Wingdings" pitchFamily="2" charset="2"/>
              <a:buChar char="Ø"/>
            </a:pPr>
            <a:r>
              <a:rPr lang="ru-RU" sz="1200" dirty="0" smtClean="0">
                <a:solidFill>
                  <a:srgbClr val="0070C0"/>
                </a:solidFill>
                <a:latin typeface="+mj-lt"/>
                <a:ea typeface="+mj-ea"/>
                <a:cs typeface="+mj-cs"/>
              </a:rPr>
              <a:t>Сиделка</a:t>
            </a:r>
          </a:p>
        </p:txBody>
      </p:sp>
      <p:sp>
        <p:nvSpPr>
          <p:cNvPr id="21" name="Заголовок 1"/>
          <p:cNvSpPr txBox="1">
            <a:spLocks/>
          </p:cNvSpPr>
          <p:nvPr/>
        </p:nvSpPr>
        <p:spPr>
          <a:xfrm>
            <a:off x="4786314" y="2714586"/>
            <a:ext cx="3896030" cy="492443"/>
          </a:xfrm>
          <a:prstGeom prst="rect">
            <a:avLst/>
          </a:prstGeom>
        </p:spPr>
        <p:txBody>
          <a:bodyPr vert="horz" wrap="square" lIns="91440" tIns="45720" rIns="91440" bIns="45720" rtlCol="0" anchor="t" anchorCtr="0">
            <a:spAutoFit/>
          </a:bodyPr>
          <a:lstStyle/>
          <a:p>
            <a:r>
              <a:rPr lang="ru-RU" sz="1300" b="1" i="1" dirty="0" smtClean="0">
                <a:solidFill>
                  <a:srgbClr val="339933"/>
                </a:solidFill>
              </a:rPr>
              <a:t>Услуги с низким уровнем пользования</a:t>
            </a:r>
            <a:br>
              <a:rPr lang="ru-RU" sz="1300" b="1" i="1" dirty="0" smtClean="0">
                <a:solidFill>
                  <a:srgbClr val="339933"/>
                </a:solidFill>
              </a:rPr>
            </a:br>
            <a:r>
              <a:rPr lang="ru-RU" sz="1300" b="1" i="1" dirty="0" smtClean="0">
                <a:solidFill>
                  <a:srgbClr val="339933"/>
                </a:solidFill>
              </a:rPr>
              <a:t>(их получили 2-5% опрошенных)</a:t>
            </a:r>
            <a:endParaRPr lang="en-US" sz="1300" b="1" i="1" dirty="0" smtClean="0">
              <a:solidFill>
                <a:srgbClr val="33993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22" name="Прямоугольник 21"/>
          <p:cNvSpPr/>
          <p:nvPr/>
        </p:nvSpPr>
        <p:spPr>
          <a:xfrm>
            <a:off x="500034" y="895639"/>
            <a:ext cx="8215370" cy="276999"/>
          </a:xfrm>
          <a:prstGeom prst="rect">
            <a:avLst/>
          </a:prstGeom>
        </p:spPr>
        <p:txBody>
          <a:bodyPr wrap="square">
            <a:spAutoFit/>
          </a:bodyPr>
          <a:lstStyle/>
          <a:p>
            <a:pPr algn="r">
              <a:spcBef>
                <a:spcPct val="0"/>
              </a:spcBef>
              <a:defRPr/>
            </a:pPr>
            <a:r>
              <a:rPr lang="ru-RU" sz="1200" b="1" i="1" dirty="0" smtClean="0">
                <a:solidFill>
                  <a:srgbClr val="339933"/>
                </a:solidFill>
              </a:rPr>
              <a:t>Таблица 4. </a:t>
            </a:r>
            <a:r>
              <a:rPr lang="ru-RU" sz="1200" b="1" i="1" dirty="0" smtClean="0">
                <a:solidFill>
                  <a:srgbClr val="339933"/>
                </a:solidFill>
              </a:rPr>
              <a:t>«</a:t>
            </a:r>
            <a:r>
              <a:rPr lang="ru-RU" sz="1200" b="1" i="1" dirty="0" smtClean="0">
                <a:solidFill>
                  <a:srgbClr val="339933"/>
                </a:solidFill>
              </a:rPr>
              <a:t>Пользовались ли Вы услугой за последние 2 месяца</a:t>
            </a:r>
            <a:r>
              <a:rPr lang="ru-RU" sz="1200" b="1" i="1" dirty="0" smtClean="0">
                <a:solidFill>
                  <a:srgbClr val="339933"/>
                </a:solidFill>
              </a:rPr>
              <a:t>?»  (% </a:t>
            </a:r>
            <a:r>
              <a:rPr lang="ru-RU" sz="1200" b="1" i="1" dirty="0" smtClean="0">
                <a:solidFill>
                  <a:srgbClr val="339933"/>
                </a:solidFill>
              </a:rPr>
              <a:t>от общего числа опрошенных, </a:t>
            </a:r>
            <a:r>
              <a:rPr lang="en-US" sz="1200" b="1" i="1" dirty="0" smtClean="0">
                <a:solidFill>
                  <a:srgbClr val="339933"/>
                </a:solidFill>
              </a:rPr>
              <a:t>N</a:t>
            </a:r>
            <a:r>
              <a:rPr lang="ru-RU" sz="1200" b="1" i="1" dirty="0" smtClean="0">
                <a:solidFill>
                  <a:srgbClr val="339933"/>
                </a:solidFill>
              </a:rPr>
              <a:t>=1013 чел.)</a:t>
            </a:r>
          </a:p>
        </p:txBody>
      </p:sp>
      <p:graphicFrame>
        <p:nvGraphicFramePr>
          <p:cNvPr id="11" name="Таблица 10"/>
          <p:cNvGraphicFramePr>
            <a:graphicFrameLocks noGrp="1"/>
          </p:cNvGraphicFramePr>
          <p:nvPr/>
        </p:nvGraphicFramePr>
        <p:xfrm>
          <a:off x="428596" y="1214428"/>
          <a:ext cx="8215370" cy="3426333"/>
        </p:xfrm>
        <a:graphic>
          <a:graphicData uri="http://schemas.openxmlformats.org/drawingml/2006/table">
            <a:tbl>
              <a:tblPr/>
              <a:tblGrid>
                <a:gridCol w="4143403"/>
                <a:gridCol w="1143008"/>
                <a:gridCol w="1357322"/>
                <a:gridCol w="1571637"/>
              </a:tblGrid>
              <a:tr h="286485">
                <a:tc>
                  <a:txBody>
                    <a:bodyPr/>
                    <a:lstStyle/>
                    <a:p>
                      <a:pPr algn="ctr">
                        <a:lnSpc>
                          <a:spcPct val="115000"/>
                        </a:lnSpc>
                        <a:spcAft>
                          <a:spcPts val="0"/>
                        </a:spcAft>
                      </a:pPr>
                      <a:r>
                        <a:rPr lang="ru-RU" sz="850" b="1" dirty="0">
                          <a:latin typeface="+mn-lt"/>
                          <a:ea typeface="Times New Roman"/>
                          <a:cs typeface="Times New Roman"/>
                        </a:rPr>
                        <a:t>Услуги</a:t>
                      </a:r>
                      <a:endParaRPr lang="ru-RU" sz="850" dirty="0">
                        <a:latin typeface="+mn-lt"/>
                        <a:ea typeface="Times New Roman"/>
                        <a:cs typeface="Times New Roman"/>
                      </a:endParaRP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50" b="1">
                          <a:latin typeface="+mn-lt"/>
                          <a:ea typeface="Times New Roman"/>
                          <a:cs typeface="Times New Roman"/>
                        </a:rPr>
                        <a:t>На платной</a:t>
                      </a:r>
                      <a:br>
                        <a:rPr lang="ru-RU" sz="850" b="1">
                          <a:latin typeface="+mn-lt"/>
                          <a:ea typeface="Times New Roman"/>
                          <a:cs typeface="Times New Roman"/>
                        </a:rPr>
                      </a:br>
                      <a:r>
                        <a:rPr lang="ru-RU" sz="850" b="1">
                          <a:latin typeface="+mn-lt"/>
                          <a:ea typeface="Times New Roman"/>
                          <a:cs typeface="Times New Roman"/>
                        </a:rPr>
                        <a:t>основе</a:t>
                      </a:r>
                      <a:endParaRPr lang="ru-RU" sz="850">
                        <a:latin typeface="+mn-lt"/>
                        <a:ea typeface="Times New Roman"/>
                        <a:cs typeface="Times New Roman"/>
                      </a:endParaRP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50" b="1" dirty="0">
                          <a:latin typeface="+mn-lt"/>
                          <a:ea typeface="Times New Roman"/>
                          <a:cs typeface="Times New Roman"/>
                        </a:rPr>
                        <a:t>На бесплатной</a:t>
                      </a:r>
                      <a:br>
                        <a:rPr lang="ru-RU" sz="850" b="1" dirty="0">
                          <a:latin typeface="+mn-lt"/>
                          <a:ea typeface="Times New Roman"/>
                          <a:cs typeface="Times New Roman"/>
                        </a:rPr>
                      </a:br>
                      <a:r>
                        <a:rPr lang="ru-RU" sz="850" b="1" dirty="0">
                          <a:latin typeface="+mn-lt"/>
                          <a:ea typeface="Times New Roman"/>
                          <a:cs typeface="Times New Roman"/>
                        </a:rPr>
                        <a:t>основе</a:t>
                      </a:r>
                      <a:endParaRPr lang="ru-RU" sz="850" dirty="0">
                        <a:latin typeface="+mn-lt"/>
                        <a:ea typeface="Times New Roman"/>
                        <a:cs typeface="Times New Roman"/>
                      </a:endParaRP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50" b="1">
                          <a:latin typeface="+mn-lt"/>
                          <a:ea typeface="Times New Roman"/>
                          <a:cs typeface="Times New Roman"/>
                        </a:rPr>
                        <a:t>Характеристика услуг по обращаемости к ним</a:t>
                      </a:r>
                      <a:endParaRPr lang="ru-RU" sz="850">
                        <a:latin typeface="+mn-lt"/>
                        <a:ea typeface="Times New Roman"/>
                        <a:cs typeface="Times New Roman"/>
                      </a:endParaRP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143242">
                <a:tc>
                  <a:txBody>
                    <a:bodyPr/>
                    <a:lstStyle/>
                    <a:p>
                      <a:pPr marL="5715">
                        <a:lnSpc>
                          <a:spcPct val="115000"/>
                        </a:lnSpc>
                        <a:spcAft>
                          <a:spcPts val="600"/>
                        </a:spcAft>
                      </a:pPr>
                      <a:r>
                        <a:rPr lang="ru-RU" sz="850" dirty="0">
                          <a:latin typeface="+mn-lt"/>
                          <a:ea typeface="Times New Roman"/>
                          <a:cs typeface="Times New Roman"/>
                        </a:rPr>
                        <a:t>Влажная уборка квартиры, дома ("Чистая квартира")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gn="ctr">
                        <a:lnSpc>
                          <a:spcPct val="115000"/>
                        </a:lnSpc>
                        <a:spcAft>
                          <a:spcPts val="600"/>
                        </a:spcAft>
                      </a:pPr>
                      <a:r>
                        <a:rPr lang="ru-RU" sz="850" dirty="0">
                          <a:latin typeface="+mn-lt"/>
                          <a:ea typeface="Times New Roman"/>
                          <a:cs typeface="Times New Roman"/>
                        </a:rPr>
                        <a:t>39,6</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gn="ctr">
                        <a:lnSpc>
                          <a:spcPct val="115000"/>
                        </a:lnSpc>
                        <a:spcAft>
                          <a:spcPts val="600"/>
                        </a:spcAft>
                      </a:pPr>
                      <a:r>
                        <a:rPr lang="ru-RU" sz="850" dirty="0">
                          <a:latin typeface="+mn-lt"/>
                          <a:ea typeface="Times New Roman"/>
                          <a:cs typeface="Times New Roman"/>
                        </a:rPr>
                        <a:t>2,4</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rowSpan="3">
                  <a:txBody>
                    <a:bodyPr/>
                    <a:lstStyle/>
                    <a:p>
                      <a:pPr algn="ctr">
                        <a:lnSpc>
                          <a:spcPct val="115000"/>
                        </a:lnSpc>
                        <a:spcAft>
                          <a:spcPts val="600"/>
                        </a:spcAft>
                      </a:pPr>
                      <a:r>
                        <a:rPr lang="ru-RU" sz="850">
                          <a:latin typeface="+mn-lt"/>
                          <a:ea typeface="Times New Roman"/>
                          <a:cs typeface="Times New Roman"/>
                        </a:rPr>
                        <a:t>Наиболее </a:t>
                      </a:r>
                      <a:br>
                        <a:rPr lang="ru-RU" sz="850">
                          <a:latin typeface="+mn-lt"/>
                          <a:ea typeface="Times New Roman"/>
                          <a:cs typeface="Times New Roman"/>
                        </a:rPr>
                      </a:br>
                      <a:r>
                        <a:rPr lang="ru-RU" sz="850">
                          <a:latin typeface="+mn-lt"/>
                          <a:ea typeface="Times New Roman"/>
                          <a:cs typeface="Times New Roman"/>
                        </a:rPr>
                        <a:t>потребляемые</a:t>
                      </a:r>
                      <a:br>
                        <a:rPr lang="ru-RU" sz="850">
                          <a:latin typeface="+mn-lt"/>
                          <a:ea typeface="Times New Roman"/>
                          <a:cs typeface="Times New Roman"/>
                        </a:rPr>
                      </a:br>
                      <a:r>
                        <a:rPr lang="ru-RU" sz="850">
                          <a:latin typeface="+mn-lt"/>
                          <a:ea typeface="Times New Roman"/>
                          <a:cs typeface="Times New Roman"/>
                        </a:rPr>
                        <a:t>услуги</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r>
              <a:tr h="143242">
                <a:tc>
                  <a:txBody>
                    <a:bodyPr/>
                    <a:lstStyle/>
                    <a:p>
                      <a:pPr marL="5715">
                        <a:lnSpc>
                          <a:spcPct val="115000"/>
                        </a:lnSpc>
                        <a:spcAft>
                          <a:spcPts val="600"/>
                        </a:spcAft>
                      </a:pPr>
                      <a:r>
                        <a:rPr lang="ru-RU" sz="850" dirty="0">
                          <a:latin typeface="+mn-lt"/>
                          <a:ea typeface="Times New Roman"/>
                          <a:cs typeface="Times New Roman"/>
                        </a:rPr>
                        <a:t>Стрижка волос (не модельная)</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gn="ctr">
                        <a:lnSpc>
                          <a:spcPct val="115000"/>
                        </a:lnSpc>
                        <a:spcAft>
                          <a:spcPts val="600"/>
                        </a:spcAft>
                      </a:pPr>
                      <a:r>
                        <a:rPr lang="ru-RU" sz="850">
                          <a:latin typeface="+mn-lt"/>
                          <a:ea typeface="Times New Roman"/>
                          <a:cs typeface="Times New Roman"/>
                        </a:rPr>
                        <a:t>34,7</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gn="ctr">
                        <a:lnSpc>
                          <a:spcPct val="115000"/>
                        </a:lnSpc>
                        <a:spcAft>
                          <a:spcPts val="600"/>
                        </a:spcAft>
                      </a:pPr>
                      <a:r>
                        <a:rPr lang="ru-RU" sz="850" dirty="0">
                          <a:latin typeface="+mn-lt"/>
                          <a:ea typeface="Times New Roman"/>
                          <a:cs typeface="Times New Roman"/>
                        </a:rPr>
                        <a:t>0,3</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vMerge="1">
                  <a:txBody>
                    <a:bodyPr/>
                    <a:lstStyle/>
                    <a:p>
                      <a:endParaRPr lang="ru-RU"/>
                    </a:p>
                  </a:txBody>
                  <a:tcPr/>
                </a:tc>
              </a:tr>
              <a:tr h="143242">
                <a:tc>
                  <a:txBody>
                    <a:bodyPr/>
                    <a:lstStyle/>
                    <a:p>
                      <a:pPr marL="5715">
                        <a:lnSpc>
                          <a:spcPct val="115000"/>
                        </a:lnSpc>
                        <a:spcAft>
                          <a:spcPts val="600"/>
                        </a:spcAft>
                      </a:pPr>
                      <a:r>
                        <a:rPr lang="ru-RU" sz="850" dirty="0">
                          <a:latin typeface="+mn-lt"/>
                          <a:ea typeface="Times New Roman"/>
                          <a:cs typeface="Times New Roman"/>
                        </a:rPr>
                        <a:t>Мытье и чистка стеклянных поверхностей (окна, зеркала…)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gn="ctr">
                        <a:lnSpc>
                          <a:spcPct val="115000"/>
                        </a:lnSpc>
                        <a:spcAft>
                          <a:spcPts val="600"/>
                        </a:spcAft>
                      </a:pPr>
                      <a:r>
                        <a:rPr lang="ru-RU" sz="850" dirty="0">
                          <a:latin typeface="+mn-lt"/>
                          <a:ea typeface="Times New Roman"/>
                          <a:cs typeface="Times New Roman"/>
                        </a:rPr>
                        <a:t>33,1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a:txBody>
                    <a:bodyPr/>
                    <a:lstStyle/>
                    <a:p>
                      <a:pPr algn="ctr">
                        <a:lnSpc>
                          <a:spcPct val="115000"/>
                        </a:lnSpc>
                        <a:spcAft>
                          <a:spcPts val="600"/>
                        </a:spcAft>
                      </a:pPr>
                      <a:r>
                        <a:rPr lang="ru-RU" sz="850" dirty="0">
                          <a:latin typeface="+mn-lt"/>
                          <a:ea typeface="Times New Roman"/>
                          <a:cs typeface="Times New Roman"/>
                        </a:rPr>
                        <a:t>0,5</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tc vMerge="1">
                  <a:txBody>
                    <a:bodyPr/>
                    <a:lstStyle/>
                    <a:p>
                      <a:endParaRPr lang="ru-RU"/>
                    </a:p>
                  </a:txBody>
                  <a:tcPr/>
                </a:tc>
              </a:tr>
              <a:tr h="143242">
                <a:tc>
                  <a:txBody>
                    <a:bodyPr/>
                    <a:lstStyle/>
                    <a:p>
                      <a:pPr>
                        <a:lnSpc>
                          <a:spcPct val="115000"/>
                        </a:lnSpc>
                        <a:spcAft>
                          <a:spcPts val="600"/>
                        </a:spcAft>
                      </a:pPr>
                      <a:r>
                        <a:rPr lang="ru-RU" sz="850" dirty="0">
                          <a:latin typeface="+mn-lt"/>
                          <a:ea typeface="Times New Roman"/>
                          <a:cs typeface="Times New Roman"/>
                        </a:rPr>
                        <a:t>Снятие и передача показаний счетчиков</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c>
                  <a:txBody>
                    <a:bodyPr/>
                    <a:lstStyle/>
                    <a:p>
                      <a:pPr algn="ctr">
                        <a:lnSpc>
                          <a:spcPct val="115000"/>
                        </a:lnSpc>
                        <a:spcAft>
                          <a:spcPts val="600"/>
                        </a:spcAft>
                      </a:pPr>
                      <a:r>
                        <a:rPr lang="ru-RU" sz="850" dirty="0">
                          <a:latin typeface="+mn-lt"/>
                          <a:ea typeface="Times New Roman"/>
                          <a:cs typeface="Times New Roman"/>
                        </a:rPr>
                        <a:t>26,9</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c>
                  <a:txBody>
                    <a:bodyPr/>
                    <a:lstStyle/>
                    <a:p>
                      <a:pPr algn="ctr">
                        <a:lnSpc>
                          <a:spcPct val="115000"/>
                        </a:lnSpc>
                        <a:spcAft>
                          <a:spcPts val="600"/>
                        </a:spcAft>
                      </a:pPr>
                      <a:r>
                        <a:rPr lang="ru-RU" sz="850" dirty="0">
                          <a:latin typeface="+mn-lt"/>
                          <a:ea typeface="Times New Roman"/>
                          <a:cs typeface="Times New Roman"/>
                        </a:rPr>
                        <a:t>1,3</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c rowSpan="2">
                  <a:txBody>
                    <a:bodyPr/>
                    <a:lstStyle/>
                    <a:p>
                      <a:pPr algn="ctr">
                        <a:lnSpc>
                          <a:spcPct val="115000"/>
                        </a:lnSpc>
                        <a:spcAft>
                          <a:spcPts val="600"/>
                        </a:spcAft>
                      </a:pPr>
                      <a:r>
                        <a:rPr lang="ru-RU" sz="850" dirty="0">
                          <a:latin typeface="+mn-lt"/>
                          <a:ea typeface="Times New Roman"/>
                          <a:cs typeface="Times New Roman"/>
                        </a:rPr>
                        <a:t>Услуги с высоким уровнем пользования</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r>
              <a:tr h="143242">
                <a:tc>
                  <a:txBody>
                    <a:bodyPr/>
                    <a:lstStyle/>
                    <a:p>
                      <a:pPr>
                        <a:lnSpc>
                          <a:spcPct val="115000"/>
                        </a:lnSpc>
                        <a:spcAft>
                          <a:spcPts val="600"/>
                        </a:spcAft>
                      </a:pPr>
                      <a:r>
                        <a:rPr lang="ru-RU" sz="850">
                          <a:latin typeface="+mn-lt"/>
                          <a:ea typeface="Times New Roman"/>
                          <a:cs typeface="Times New Roman"/>
                        </a:rPr>
                        <a:t>Покос на участке</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c>
                  <a:txBody>
                    <a:bodyPr/>
                    <a:lstStyle/>
                    <a:p>
                      <a:pPr algn="ctr">
                        <a:lnSpc>
                          <a:spcPct val="115000"/>
                        </a:lnSpc>
                        <a:spcAft>
                          <a:spcPts val="600"/>
                        </a:spcAft>
                      </a:pPr>
                      <a:r>
                        <a:rPr lang="ru-RU" sz="850" dirty="0">
                          <a:latin typeface="+mn-lt"/>
                          <a:ea typeface="Times New Roman"/>
                          <a:cs typeface="Times New Roman"/>
                        </a:rPr>
                        <a:t>21,3</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5B4"/>
                    </a:solidFill>
                  </a:tcPr>
                </a:tc>
                <a:tc vMerge="1">
                  <a:txBody>
                    <a:bodyPr/>
                    <a:lstStyle/>
                    <a:p>
                      <a:endParaRPr lang="ru-RU"/>
                    </a:p>
                  </a:txBody>
                  <a:tcPr/>
                </a:tc>
              </a:tr>
              <a:tr h="143242">
                <a:tc>
                  <a:txBody>
                    <a:bodyPr/>
                    <a:lstStyle/>
                    <a:p>
                      <a:pPr marL="5715">
                        <a:lnSpc>
                          <a:spcPct val="115000"/>
                        </a:lnSpc>
                        <a:spcAft>
                          <a:spcPts val="600"/>
                        </a:spcAft>
                      </a:pPr>
                      <a:r>
                        <a:rPr lang="ru-RU" sz="850" dirty="0">
                          <a:latin typeface="+mn-lt"/>
                          <a:ea typeface="Times New Roman"/>
                          <a:cs typeface="Times New Roman"/>
                        </a:rPr>
                        <a:t>Сопровождение вне дома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a:latin typeface="+mn-lt"/>
                          <a:ea typeface="Times New Roman"/>
                          <a:cs typeface="Times New Roman"/>
                        </a:rPr>
                        <a:t>12,5</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0,7</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rowSpan="7">
                  <a:txBody>
                    <a:bodyPr/>
                    <a:lstStyle/>
                    <a:p>
                      <a:pPr algn="ctr">
                        <a:lnSpc>
                          <a:spcPct val="115000"/>
                        </a:lnSpc>
                        <a:spcAft>
                          <a:spcPts val="600"/>
                        </a:spcAft>
                      </a:pPr>
                      <a:r>
                        <a:rPr lang="ru-RU" sz="850" dirty="0">
                          <a:latin typeface="+mn-lt"/>
                          <a:ea typeface="Times New Roman"/>
                          <a:cs typeface="Times New Roman"/>
                        </a:rPr>
                        <a:t>Сравнительно</a:t>
                      </a:r>
                      <a:br>
                        <a:rPr lang="ru-RU" sz="850" dirty="0">
                          <a:latin typeface="+mn-lt"/>
                          <a:ea typeface="Times New Roman"/>
                          <a:cs typeface="Times New Roman"/>
                        </a:rPr>
                      </a:br>
                      <a:r>
                        <a:rPr lang="ru-RU" sz="850" dirty="0">
                          <a:latin typeface="+mn-lt"/>
                          <a:ea typeface="Times New Roman"/>
                          <a:cs typeface="Times New Roman"/>
                        </a:rPr>
                        <a:t>потребляемые</a:t>
                      </a:r>
                      <a:br>
                        <a:rPr lang="ru-RU" sz="850" dirty="0">
                          <a:latin typeface="+mn-lt"/>
                          <a:ea typeface="Times New Roman"/>
                          <a:cs typeface="Times New Roman"/>
                        </a:rPr>
                      </a:br>
                      <a:r>
                        <a:rPr lang="ru-RU" sz="850" dirty="0">
                          <a:latin typeface="+mn-lt"/>
                          <a:ea typeface="Times New Roman"/>
                          <a:cs typeface="Times New Roman"/>
                        </a:rPr>
                        <a:t>услуги</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r>
              <a:tr h="143242">
                <a:tc>
                  <a:txBody>
                    <a:bodyPr/>
                    <a:lstStyle/>
                    <a:p>
                      <a:pPr marL="5715">
                        <a:lnSpc>
                          <a:spcPct val="115000"/>
                        </a:lnSpc>
                        <a:spcAft>
                          <a:spcPts val="600"/>
                        </a:spcAft>
                      </a:pPr>
                      <a:r>
                        <a:rPr lang="ru-RU" sz="850" dirty="0">
                          <a:latin typeface="+mn-lt"/>
                          <a:ea typeface="Times New Roman"/>
                          <a:cs typeface="Times New Roman"/>
                        </a:rPr>
                        <a:t>Приготовление пищи</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a:latin typeface="+mn-lt"/>
                          <a:ea typeface="Times New Roman"/>
                          <a:cs typeface="Times New Roman"/>
                        </a:rPr>
                        <a:t>12,2</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0,8</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vMerge="1">
                  <a:txBody>
                    <a:bodyPr/>
                    <a:lstStyle/>
                    <a:p>
                      <a:endParaRPr lang="ru-RU"/>
                    </a:p>
                  </a:txBody>
                  <a:tcPr/>
                </a:tc>
              </a:tr>
              <a:tr h="143242">
                <a:tc>
                  <a:txBody>
                    <a:bodyPr/>
                    <a:lstStyle/>
                    <a:p>
                      <a:pPr marL="5715">
                        <a:lnSpc>
                          <a:spcPct val="115000"/>
                        </a:lnSpc>
                        <a:spcAft>
                          <a:spcPts val="600"/>
                        </a:spcAft>
                      </a:pPr>
                      <a:r>
                        <a:rPr lang="ru-RU" sz="850" dirty="0">
                          <a:latin typeface="+mn-lt"/>
                          <a:ea typeface="Times New Roman"/>
                          <a:cs typeface="Times New Roman"/>
                        </a:rPr>
                        <a:t>Мелкий ремонт в помещении – услуги плотника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a:latin typeface="+mn-lt"/>
                          <a:ea typeface="Times New Roman"/>
                          <a:cs typeface="Times New Roman"/>
                        </a:rPr>
                        <a:t>11,5</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Покупка и доставка товаров вне района проживания</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10,9</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0,3</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Мелкий ремонт – услуги электрика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10,7</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vMerge="1">
                  <a:txBody>
                    <a:bodyPr/>
                    <a:lstStyle/>
                    <a:p>
                      <a:endParaRPr lang="ru-RU"/>
                    </a:p>
                  </a:txBody>
                  <a:tcPr/>
                </a:tc>
              </a:tr>
              <a:tr h="143242">
                <a:tc>
                  <a:txBody>
                    <a:bodyPr/>
                    <a:lstStyle/>
                    <a:p>
                      <a:pPr marL="5715">
                        <a:lnSpc>
                          <a:spcPct val="115000"/>
                        </a:lnSpc>
                        <a:spcAft>
                          <a:spcPts val="600"/>
                        </a:spcAft>
                      </a:pPr>
                      <a:r>
                        <a:rPr lang="ru-RU" sz="850" dirty="0">
                          <a:latin typeface="+mn-lt"/>
                          <a:ea typeface="Times New Roman"/>
                          <a:cs typeface="Times New Roman"/>
                        </a:rPr>
                        <a:t>Стирка белья на дому</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9,6</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Мелкий ремонт – услуги сантехника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8,0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Доставка воды (в т.ч. для технических нужд)</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5,8</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0,4</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rowSpan="9">
                  <a:txBody>
                    <a:bodyPr/>
                    <a:lstStyle/>
                    <a:p>
                      <a:pPr algn="ctr">
                        <a:lnSpc>
                          <a:spcPct val="115000"/>
                        </a:lnSpc>
                        <a:spcAft>
                          <a:spcPts val="600"/>
                        </a:spcAft>
                      </a:pPr>
                      <a:r>
                        <a:rPr lang="ru-RU" sz="850" dirty="0">
                          <a:latin typeface="+mn-lt"/>
                          <a:ea typeface="Times New Roman"/>
                          <a:cs typeface="Times New Roman"/>
                        </a:rPr>
                        <a:t>Услуги</a:t>
                      </a:r>
                    </a:p>
                    <a:p>
                      <a:pPr algn="ctr">
                        <a:lnSpc>
                          <a:spcPct val="115000"/>
                        </a:lnSpc>
                        <a:spcAft>
                          <a:spcPts val="600"/>
                        </a:spcAft>
                      </a:pPr>
                      <a:r>
                        <a:rPr lang="ru-RU" sz="850" dirty="0">
                          <a:latin typeface="+mn-lt"/>
                          <a:ea typeface="Times New Roman"/>
                          <a:cs typeface="Times New Roman"/>
                        </a:rPr>
                        <a:t>с низким </a:t>
                      </a:r>
                    </a:p>
                    <a:p>
                      <a:pPr algn="ctr">
                        <a:lnSpc>
                          <a:spcPct val="115000"/>
                        </a:lnSpc>
                        <a:spcAft>
                          <a:spcPts val="600"/>
                        </a:spcAft>
                      </a:pPr>
                      <a:r>
                        <a:rPr lang="ru-RU" sz="850" dirty="0">
                          <a:latin typeface="+mn-lt"/>
                          <a:ea typeface="Times New Roman"/>
                          <a:cs typeface="Times New Roman"/>
                        </a:rPr>
                        <a:t>уровнем</a:t>
                      </a:r>
                    </a:p>
                    <a:p>
                      <a:pPr algn="ctr">
                        <a:lnSpc>
                          <a:spcPct val="115000"/>
                        </a:lnSpc>
                        <a:spcAft>
                          <a:spcPts val="600"/>
                        </a:spcAft>
                      </a:pPr>
                      <a:r>
                        <a:rPr lang="ru-RU" sz="850" dirty="0">
                          <a:latin typeface="+mn-lt"/>
                          <a:ea typeface="Times New Roman"/>
                          <a:cs typeface="Times New Roman"/>
                        </a:rPr>
                        <a:t>пользования</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r>
              <a:tr h="143242">
                <a:tc>
                  <a:txBody>
                    <a:bodyPr/>
                    <a:lstStyle/>
                    <a:p>
                      <a:pPr marL="5715">
                        <a:lnSpc>
                          <a:spcPct val="115000"/>
                        </a:lnSpc>
                        <a:spcAft>
                          <a:spcPts val="600"/>
                        </a:spcAft>
                      </a:pPr>
                      <a:r>
                        <a:rPr lang="ru-RU" sz="850">
                          <a:latin typeface="+mn-lt"/>
                          <a:ea typeface="Times New Roman"/>
                          <a:cs typeface="Times New Roman"/>
                        </a:rPr>
                        <a:t>Уборка придомовой территории от мусора, снега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5,0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Мытье полов в подъезде</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4,1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Социальное такси</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3,6</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Комплексный уход за огородом</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2,6</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Сиделка для взрослых</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2,5</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43242">
                <a:tc>
                  <a:txBody>
                    <a:bodyPr/>
                    <a:lstStyle/>
                    <a:p>
                      <a:pPr marL="5715">
                        <a:lnSpc>
                          <a:spcPct val="115000"/>
                        </a:lnSpc>
                        <a:spcAft>
                          <a:spcPts val="600"/>
                        </a:spcAft>
                      </a:pPr>
                      <a:r>
                        <a:rPr lang="ru-RU" sz="850">
                          <a:latin typeface="+mn-lt"/>
                          <a:ea typeface="Times New Roman"/>
                          <a:cs typeface="Times New Roman"/>
                        </a:rPr>
                        <a:t>Услуга курьера в учреждения</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2,4</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43242">
                <a:tc>
                  <a:txBody>
                    <a:bodyPr/>
                    <a:lstStyle/>
                    <a:p>
                      <a:pPr marL="5715">
                        <a:lnSpc>
                          <a:spcPct val="115000"/>
                        </a:lnSpc>
                        <a:spcAft>
                          <a:spcPts val="600"/>
                        </a:spcAft>
                      </a:pPr>
                      <a:r>
                        <a:rPr lang="ru-RU" sz="850" dirty="0">
                          <a:latin typeface="+mn-lt"/>
                          <a:ea typeface="Times New Roman"/>
                          <a:cs typeface="Times New Roman"/>
                        </a:rPr>
                        <a:t>Личный косметический уход (маникюр, педикюр)</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a:latin typeface="+mn-lt"/>
                          <a:ea typeface="Times New Roman"/>
                          <a:cs typeface="Times New Roman"/>
                        </a:rPr>
                        <a:t>2,0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0,0</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r h="134816">
                <a:tc>
                  <a:txBody>
                    <a:bodyPr/>
                    <a:lstStyle/>
                    <a:p>
                      <a:pPr marL="5715">
                        <a:lnSpc>
                          <a:spcPct val="115000"/>
                        </a:lnSpc>
                        <a:spcAft>
                          <a:spcPts val="600"/>
                        </a:spcAft>
                      </a:pPr>
                      <a:r>
                        <a:rPr lang="ru-RU" sz="850" dirty="0">
                          <a:latin typeface="+mn-lt"/>
                          <a:ea typeface="Times New Roman"/>
                          <a:cs typeface="Times New Roman"/>
                        </a:rPr>
                        <a:t>Очистка дорожек от снега на территории района</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1,4</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a:txBody>
                    <a:bodyPr/>
                    <a:lstStyle/>
                    <a:p>
                      <a:pPr algn="ctr">
                        <a:lnSpc>
                          <a:spcPct val="115000"/>
                        </a:lnSpc>
                        <a:spcAft>
                          <a:spcPts val="600"/>
                        </a:spcAft>
                      </a:pPr>
                      <a:r>
                        <a:rPr lang="ru-RU" sz="850" dirty="0">
                          <a:latin typeface="+mn-lt"/>
                          <a:ea typeface="Times New Roman"/>
                          <a:cs typeface="Times New Roman"/>
                        </a:rPr>
                        <a:t>0,1</a:t>
                      </a:r>
                    </a:p>
                  </a:txBody>
                  <a:tcPr marL="54337" marR="5433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ru-RU"/>
                    </a:p>
                  </a:txBody>
                  <a:tcPr/>
                </a:tc>
              </a:tr>
            </a:tbl>
          </a:graphicData>
        </a:graphic>
      </p:graphicFrame>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72396" y="214296"/>
            <a:ext cx="1353223" cy="23931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357158" y="857238"/>
            <a:ext cx="8501122" cy="276999"/>
          </a:xfrm>
          <a:prstGeom prst="rect">
            <a:avLst/>
          </a:prstGeom>
        </p:spPr>
        <p:txBody>
          <a:bodyPr vert="horz" wrap="square" lIns="91440" tIns="45720" rIns="91440" bIns="45720" rtlCol="0" anchor="t" anchorCtr="0">
            <a:spAutoFit/>
          </a:bodyPr>
          <a:lstStyle/>
          <a:p>
            <a:pPr algn="r"/>
            <a:r>
              <a:rPr lang="ru-RU" sz="1200" b="1" i="1" dirty="0" smtClean="0">
                <a:solidFill>
                  <a:srgbClr val="339933"/>
                </a:solidFill>
              </a:rPr>
              <a:t>Таблица 5. Обращаемость к дополнительным услугам АНО </a:t>
            </a:r>
            <a:r>
              <a:rPr lang="ru-RU" sz="1200" b="1" i="1" dirty="0" smtClean="0">
                <a:solidFill>
                  <a:srgbClr val="339933"/>
                </a:solidFill>
              </a:rPr>
              <a:t>ЦСОН (в </a:t>
            </a:r>
            <a:r>
              <a:rPr lang="ru-RU" sz="1200" b="1" i="1" dirty="0" smtClean="0">
                <a:solidFill>
                  <a:srgbClr val="339933"/>
                </a:solidFill>
              </a:rPr>
              <a:t>% от числа опрошенных по каждой территории)</a:t>
            </a:r>
            <a:endParaRPr lang="en-US" sz="1200" b="1" i="1" dirty="0" smtClean="0">
              <a:solidFill>
                <a:srgbClr val="339933"/>
              </a:solidFill>
            </a:endParaRPr>
          </a:p>
        </p:txBody>
      </p:sp>
      <p:graphicFrame>
        <p:nvGraphicFramePr>
          <p:cNvPr id="11" name="Таблица 10"/>
          <p:cNvGraphicFramePr>
            <a:graphicFrameLocks noGrp="1"/>
          </p:cNvGraphicFramePr>
          <p:nvPr/>
        </p:nvGraphicFramePr>
        <p:xfrm>
          <a:off x="428596" y="1142990"/>
          <a:ext cx="8358246" cy="3429661"/>
        </p:xfrm>
        <a:graphic>
          <a:graphicData uri="http://schemas.openxmlformats.org/drawingml/2006/table">
            <a:tbl>
              <a:tblPr/>
              <a:tblGrid>
                <a:gridCol w="1571636"/>
                <a:gridCol w="678661"/>
                <a:gridCol w="678661"/>
                <a:gridCol w="785818"/>
                <a:gridCol w="714380"/>
                <a:gridCol w="535785"/>
                <a:gridCol w="678661"/>
                <a:gridCol w="678661"/>
                <a:gridCol w="678661"/>
                <a:gridCol w="678661"/>
                <a:gridCol w="678661"/>
              </a:tblGrid>
              <a:tr h="74009">
                <a:tc rowSpan="2">
                  <a:txBody>
                    <a:bodyPr/>
                    <a:lstStyle/>
                    <a:p>
                      <a:pPr algn="ctr">
                        <a:lnSpc>
                          <a:spcPct val="115000"/>
                        </a:lnSpc>
                        <a:spcAft>
                          <a:spcPts val="1000"/>
                        </a:spcAft>
                      </a:pPr>
                      <a:r>
                        <a:rPr lang="ru-RU" sz="800" b="1" dirty="0">
                          <a:latin typeface="+mn-lt"/>
                          <a:ea typeface="Times New Roman"/>
                          <a:cs typeface="Times New Roman"/>
                        </a:rPr>
                        <a:t>Услуги</a:t>
                      </a:r>
                      <a:endParaRPr lang="ru-RU" sz="800" dirty="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gridSpan="10">
                  <a:txBody>
                    <a:bodyPr/>
                    <a:lstStyle/>
                    <a:p>
                      <a:pPr algn="ctr">
                        <a:lnSpc>
                          <a:spcPct val="115000"/>
                        </a:lnSpc>
                        <a:spcAft>
                          <a:spcPts val="0"/>
                        </a:spcAft>
                      </a:pPr>
                      <a:r>
                        <a:rPr lang="ru-RU" sz="800" b="1" dirty="0">
                          <a:latin typeface="+mn-lt"/>
                          <a:ea typeface="Times New Roman"/>
                          <a:cs typeface="Times New Roman"/>
                        </a:rPr>
                        <a:t>Округа</a:t>
                      </a:r>
                      <a:endParaRPr lang="ru-RU" sz="800" dirty="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25173">
                <a:tc vMerge="1">
                  <a:txBody>
                    <a:bodyPr/>
                    <a:lstStyle/>
                    <a:p>
                      <a:endParaRPr lang="ru-RU"/>
                    </a:p>
                  </a:txBody>
                  <a:tcPr/>
                </a:tc>
                <a:tc>
                  <a:txBody>
                    <a:bodyPr/>
                    <a:lstStyle/>
                    <a:p>
                      <a:pPr algn="ctr">
                        <a:lnSpc>
                          <a:spcPct val="115000"/>
                        </a:lnSpc>
                        <a:spcAft>
                          <a:spcPts val="0"/>
                        </a:spcAft>
                      </a:pPr>
                      <a:r>
                        <a:rPr lang="ru-RU" sz="800" b="1" dirty="0">
                          <a:latin typeface="+mn-lt"/>
                          <a:ea typeface="Times New Roman"/>
                          <a:cs typeface="Times New Roman"/>
                        </a:rPr>
                        <a:t>Центральный</a:t>
                      </a:r>
                      <a:endParaRPr lang="ru-RU" sz="800" dirty="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kern="1200" dirty="0" err="1" smtClean="0">
                          <a:solidFill>
                            <a:schemeClr val="tx1"/>
                          </a:solidFill>
                          <a:latin typeface="+mn-lt"/>
                          <a:ea typeface="Times New Roman"/>
                          <a:cs typeface="Times New Roman"/>
                        </a:rPr>
                        <a:t>Безымянский</a:t>
                      </a:r>
                      <a:endParaRPr lang="ru-RU" sz="800" b="1" kern="1200" dirty="0">
                        <a:solidFill>
                          <a:schemeClr val="tx1"/>
                        </a:solidFill>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dirty="0">
                          <a:latin typeface="+mn-lt"/>
                          <a:ea typeface="Times New Roman"/>
                          <a:cs typeface="Times New Roman"/>
                        </a:rPr>
                        <a:t>Тольяттинский</a:t>
                      </a:r>
                      <a:endParaRPr lang="ru-RU" sz="800" dirty="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dirty="0">
                          <a:latin typeface="+mn-lt"/>
                          <a:ea typeface="Times New Roman"/>
                          <a:cs typeface="Times New Roman"/>
                        </a:rPr>
                        <a:t>Северо-восточный</a:t>
                      </a:r>
                      <a:endParaRPr lang="ru-RU" sz="800" dirty="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a:latin typeface="+mn-lt"/>
                          <a:ea typeface="Times New Roman"/>
                          <a:cs typeface="Times New Roman"/>
                        </a:rPr>
                        <a:t>Южный</a:t>
                      </a:r>
                      <a:endParaRPr lang="ru-RU" sz="80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a:latin typeface="+mn-lt"/>
                          <a:ea typeface="Times New Roman"/>
                          <a:cs typeface="Times New Roman"/>
                        </a:rPr>
                        <a:t>Юго-западный</a:t>
                      </a:r>
                      <a:endParaRPr lang="ru-RU" sz="80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a:latin typeface="+mn-lt"/>
                          <a:ea typeface="Times New Roman"/>
                          <a:cs typeface="Times New Roman"/>
                        </a:rPr>
                        <a:t>Восточный</a:t>
                      </a:r>
                      <a:endParaRPr lang="ru-RU" sz="80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a:latin typeface="+mn-lt"/>
                          <a:ea typeface="Times New Roman"/>
                          <a:cs typeface="Times New Roman"/>
                        </a:rPr>
                        <a:t>Сызранский</a:t>
                      </a:r>
                      <a:endParaRPr lang="ru-RU" sz="80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a:latin typeface="+mn-lt"/>
                          <a:ea typeface="Times New Roman"/>
                          <a:cs typeface="Times New Roman"/>
                        </a:rPr>
                        <a:t>Поволжский</a:t>
                      </a:r>
                      <a:endParaRPr lang="ru-RU" sz="80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800" b="1" dirty="0">
                          <a:latin typeface="+mn-lt"/>
                          <a:ea typeface="Times New Roman"/>
                          <a:cs typeface="Times New Roman"/>
                        </a:rPr>
                        <a:t>Северный</a:t>
                      </a:r>
                      <a:endParaRPr lang="ru-RU" sz="800" dirty="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r>
              <a:tr h="118072">
                <a:tc>
                  <a:txBody>
                    <a:bodyPr/>
                    <a:lstStyle/>
                    <a:p>
                      <a:pPr>
                        <a:lnSpc>
                          <a:spcPct val="115000"/>
                        </a:lnSpc>
                        <a:spcAft>
                          <a:spcPts val="400"/>
                        </a:spcAft>
                      </a:pPr>
                      <a:r>
                        <a:rPr lang="ru-RU" sz="800" dirty="0">
                          <a:latin typeface="+mn-lt"/>
                          <a:ea typeface="Times New Roman"/>
                          <a:cs typeface="Times New Roman"/>
                        </a:rPr>
                        <a:t>Влажная уборка квартиры, дома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56,0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20,2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61,4</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1,8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53,0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43,8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61,0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36,7</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64,6</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dirty="0">
                          <a:latin typeface="+mn-lt"/>
                          <a:ea typeface="Times New Roman"/>
                          <a:cs typeface="Times New Roman"/>
                        </a:rPr>
                        <a:t>Мытье окон, стекол</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42,4</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52,5</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97,3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37,0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24,8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11,0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9,2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28,3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83014">
                <a:tc>
                  <a:txBody>
                    <a:bodyPr/>
                    <a:lstStyle/>
                    <a:p>
                      <a:pPr>
                        <a:lnSpc>
                          <a:spcPct val="115000"/>
                        </a:lnSpc>
                        <a:spcAft>
                          <a:spcPts val="400"/>
                        </a:spcAft>
                      </a:pPr>
                      <a:r>
                        <a:rPr lang="ru-RU" sz="800" dirty="0">
                          <a:latin typeface="+mn-lt"/>
                          <a:ea typeface="Times New Roman"/>
                          <a:cs typeface="Times New Roman"/>
                        </a:rPr>
                        <a:t>Услуги плотника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47,0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21,2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4,8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43,0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r>
              <a:tr h="165311">
                <a:tc>
                  <a:txBody>
                    <a:bodyPr/>
                    <a:lstStyle/>
                    <a:p>
                      <a:pPr>
                        <a:lnSpc>
                          <a:spcPct val="115000"/>
                        </a:lnSpc>
                        <a:spcAft>
                          <a:spcPts val="400"/>
                        </a:spcAft>
                      </a:pPr>
                      <a:r>
                        <a:rPr lang="ru-RU" sz="800" dirty="0">
                          <a:latin typeface="+mn-lt"/>
                          <a:ea typeface="Times New Roman"/>
                          <a:cs typeface="Times New Roman"/>
                        </a:rPr>
                        <a:t>Услуги электрика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54,0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18,2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35,0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r>
              <a:tr h="142876">
                <a:tc>
                  <a:txBody>
                    <a:bodyPr/>
                    <a:lstStyle/>
                    <a:p>
                      <a:pPr>
                        <a:lnSpc>
                          <a:spcPct val="115000"/>
                        </a:lnSpc>
                        <a:spcAft>
                          <a:spcPts val="400"/>
                        </a:spcAft>
                      </a:pPr>
                      <a:r>
                        <a:rPr lang="ru-RU" sz="800" dirty="0">
                          <a:latin typeface="+mn-lt"/>
                          <a:ea typeface="Times New Roman"/>
                          <a:cs typeface="Times New Roman"/>
                        </a:rPr>
                        <a:t>Услуги сантехника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17,2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r>
              <a:tr h="118072">
                <a:tc>
                  <a:txBody>
                    <a:bodyPr/>
                    <a:lstStyle/>
                    <a:p>
                      <a:pPr>
                        <a:lnSpc>
                          <a:spcPct val="115000"/>
                        </a:lnSpc>
                        <a:spcAft>
                          <a:spcPts val="400"/>
                        </a:spcAft>
                      </a:pPr>
                      <a:r>
                        <a:rPr lang="ru-RU" sz="800">
                          <a:latin typeface="+mn-lt"/>
                          <a:ea typeface="Times New Roman"/>
                          <a:cs typeface="Times New Roman"/>
                        </a:rPr>
                        <a:t>Уборка у дома от мусора, снега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17,0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5,7</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3,1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106">
                <a:tc>
                  <a:txBody>
                    <a:bodyPr/>
                    <a:lstStyle/>
                    <a:p>
                      <a:pPr>
                        <a:lnSpc>
                          <a:spcPct val="115000"/>
                        </a:lnSpc>
                        <a:spcAft>
                          <a:spcPts val="400"/>
                        </a:spcAft>
                      </a:pPr>
                      <a:r>
                        <a:rPr lang="ru-RU" sz="800">
                          <a:latin typeface="+mn-lt"/>
                          <a:ea typeface="Times New Roman"/>
                          <a:cs typeface="Times New Roman"/>
                        </a:rPr>
                        <a:t>Покос на участке</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solidFill>
                            <a:srgbClr val="FF0000"/>
                          </a:solidFill>
                          <a:latin typeface="+mn-lt"/>
                          <a:ea typeface="Times New Roman"/>
                          <a:cs typeface="Times New Roman"/>
                        </a:rPr>
                        <a:t>34,0</a:t>
                      </a:r>
                      <a:endParaRPr lang="ru-RU" sz="800">
                        <a:latin typeface="+mn-lt"/>
                        <a:ea typeface="Times New Roman"/>
                        <a:cs typeface="Times New Roman"/>
                      </a:endParaRP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5,0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37,1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70,0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58,0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r>
              <a:tr h="118072">
                <a:tc>
                  <a:txBody>
                    <a:bodyPr/>
                    <a:lstStyle/>
                    <a:p>
                      <a:pPr>
                        <a:lnSpc>
                          <a:spcPct val="115000"/>
                        </a:lnSpc>
                        <a:spcAft>
                          <a:spcPts val="400"/>
                        </a:spcAft>
                      </a:pPr>
                      <a:r>
                        <a:rPr lang="ru-RU" sz="800">
                          <a:latin typeface="+mn-lt"/>
                          <a:ea typeface="Times New Roman"/>
                          <a:cs typeface="Times New Roman"/>
                        </a:rPr>
                        <a:t>Комплексный уход за огородом</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6,9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9,0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Мытье полов в подъезде</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19,0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5,1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Доставка воды </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5,9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2,9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6,1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Очистка дорожек от снега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Стрижка волос (не модельная)</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25,3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99,0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94,0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29,5</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64,3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7,1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dirty="0">
                          <a:latin typeface="+mn-lt"/>
                          <a:ea typeface="Times New Roman"/>
                          <a:cs typeface="Times New Roman"/>
                        </a:rPr>
                        <a:t>Маникюр, педикюр</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3,1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Стирка белья на дому</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31,7</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13,3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4,1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13,1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Приготовление пищи</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8,1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16,8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8,0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18,1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13,0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8,2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25,3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Снятие показаний счетчиков</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52,0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18,2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54,5</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53,0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a:txBody>
                    <a:bodyPr/>
                    <a:lstStyle/>
                    <a:p>
                      <a:pPr algn="ctr">
                        <a:lnSpc>
                          <a:spcPct val="115000"/>
                        </a:lnSpc>
                        <a:spcAft>
                          <a:spcPts val="400"/>
                        </a:spcAft>
                      </a:pPr>
                      <a:r>
                        <a:rPr lang="ru-RU" sz="800" dirty="0">
                          <a:latin typeface="+mn-lt"/>
                          <a:ea typeface="Times New Roman"/>
                          <a:cs typeface="Times New Roman"/>
                        </a:rPr>
                        <a:t>25,7</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17,0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23,5</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27,3</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Сиделка для взрослых</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5,1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Сопровождение вне дома</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14,1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16,8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15,0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9,5</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22,2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Покупка и доставка товаров </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25,0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7,1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19,8</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6,7</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7,1</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15,2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Услуга курьера в учреждения</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7,0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4,0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5,9</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8072">
                <a:tc>
                  <a:txBody>
                    <a:bodyPr/>
                    <a:lstStyle/>
                    <a:p>
                      <a:pPr>
                        <a:lnSpc>
                          <a:spcPct val="115000"/>
                        </a:lnSpc>
                        <a:spcAft>
                          <a:spcPts val="400"/>
                        </a:spcAft>
                      </a:pPr>
                      <a:r>
                        <a:rPr lang="ru-RU" sz="800">
                          <a:latin typeface="+mn-lt"/>
                          <a:ea typeface="Times New Roman"/>
                          <a:cs typeface="Times New Roman"/>
                        </a:rPr>
                        <a:t>Социальное такси</a:t>
                      </a:r>
                    </a:p>
                  </a:txBody>
                  <a:tcPr marL="29204" marR="29204"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6,0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20,2</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1,0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a:latin typeface="+mn-lt"/>
                          <a:ea typeface="Times New Roman"/>
                          <a:cs typeface="Times New Roman"/>
                        </a:rPr>
                        <a:t>3,0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2,0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400"/>
                        </a:spcAft>
                      </a:pPr>
                      <a:r>
                        <a:rPr lang="ru-RU" sz="800" dirty="0">
                          <a:latin typeface="+mn-lt"/>
                          <a:ea typeface="Times New Roman"/>
                          <a:cs typeface="Times New Roman"/>
                        </a:rPr>
                        <a:t>0,0</a:t>
                      </a:r>
                    </a:p>
                  </a:txBody>
                  <a:tcPr marL="29204" marR="2920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323528" y="123478"/>
            <a:ext cx="7776864" cy="699542"/>
          </a:xfrm>
        </p:spPr>
        <p:txBody>
          <a:bodyPr>
            <a:noAutofit/>
          </a:bodyPr>
          <a:lstStyle/>
          <a:p>
            <a:pPr algn="l"/>
            <a:r>
              <a:rPr lang="ru-RU" sz="2000" b="1" dirty="0" smtClean="0">
                <a:solidFill>
                  <a:srgbClr val="339933"/>
                </a:solidFill>
              </a:rPr>
              <a:t>ПОЛЬЗОВАНИЕ ДОПОЛНИТЕЛЬНЫМИ СОЦИАЛЬНЫМИ </a:t>
            </a:r>
            <a:br>
              <a:rPr lang="ru-RU" sz="2000" b="1" dirty="0" smtClean="0">
                <a:solidFill>
                  <a:srgbClr val="339933"/>
                </a:solidFill>
              </a:rPr>
            </a:br>
            <a:r>
              <a:rPr lang="ru-RU" sz="2000" b="1" dirty="0" smtClean="0">
                <a:solidFill>
                  <a:srgbClr val="339933"/>
                </a:solidFill>
              </a:rPr>
              <a:t>УСЛУГАМИ АНО ЦСОН</a:t>
            </a:r>
            <a:endParaRPr lang="ru-RU" sz="2000" b="1" dirty="0">
              <a:solidFill>
                <a:srgbClr val="339933"/>
              </a:solidFill>
            </a:endParaRPr>
          </a:p>
        </p:txBody>
      </p:sp>
      <p:sp>
        <p:nvSpPr>
          <p:cNvPr id="6" name="Прямоугольник 5"/>
          <p:cNvSpPr/>
          <p:nvPr/>
        </p:nvSpPr>
        <p:spPr>
          <a:xfrm>
            <a:off x="6732240" y="4681835"/>
            <a:ext cx="2016224" cy="438582"/>
          </a:xfrm>
          <a:prstGeom prst="rect">
            <a:avLst/>
          </a:prstGeom>
        </p:spPr>
        <p:txBody>
          <a:bodyPr wrap="square">
            <a:spAutoFit/>
          </a:bodyPr>
          <a:lstStyle/>
          <a:p>
            <a:r>
              <a:rPr lang="ru-RU" sz="750" dirty="0">
                <a:solidFill>
                  <a:srgbClr val="0070C0"/>
                </a:solidFill>
                <a:latin typeface="+mj-lt"/>
                <a:ea typeface="+mj-ea"/>
                <a:cs typeface="+mj-cs"/>
              </a:rPr>
              <a:t>Самарский областной </a:t>
            </a:r>
            <a:r>
              <a:rPr lang="ru-RU" sz="750" dirty="0" smtClean="0">
                <a:solidFill>
                  <a:srgbClr val="0070C0"/>
                </a:solidFill>
                <a:latin typeface="+mj-lt"/>
                <a:ea typeface="+mj-ea"/>
                <a:cs typeface="+mj-cs"/>
              </a:rPr>
              <a:t>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профессиональный  союз </a:t>
            </a:r>
            <a:r>
              <a:rPr lang="ru-RU" sz="750" dirty="0">
                <a:solidFill>
                  <a:srgbClr val="0070C0"/>
                </a:solidFill>
                <a:latin typeface="+mj-lt"/>
                <a:ea typeface="+mj-ea"/>
                <a:cs typeface="+mj-cs"/>
              </a:rPr>
              <a:t>работников </a:t>
            </a:r>
            <a:r>
              <a:rPr lang="ru-RU" sz="750" dirty="0" smtClean="0">
                <a:solidFill>
                  <a:srgbClr val="0070C0"/>
                </a:solidFill>
                <a:latin typeface="+mj-lt"/>
                <a:ea typeface="+mj-ea"/>
                <a:cs typeface="+mj-cs"/>
              </a:rPr>
              <a:t/>
            </a:r>
            <a:br>
              <a:rPr lang="ru-RU" sz="750" dirty="0" smtClean="0">
                <a:solidFill>
                  <a:srgbClr val="0070C0"/>
                </a:solidFill>
                <a:latin typeface="+mj-lt"/>
                <a:ea typeface="+mj-ea"/>
                <a:cs typeface="+mj-cs"/>
              </a:rPr>
            </a:br>
            <a:r>
              <a:rPr lang="ru-RU" sz="750" dirty="0" smtClean="0">
                <a:solidFill>
                  <a:srgbClr val="0070C0"/>
                </a:solidFill>
                <a:latin typeface="+mj-lt"/>
                <a:ea typeface="+mj-ea"/>
                <a:cs typeface="+mj-cs"/>
              </a:rPr>
              <a:t>социальной защиты </a:t>
            </a:r>
            <a:r>
              <a:rPr lang="ru-RU" sz="750" dirty="0">
                <a:solidFill>
                  <a:srgbClr val="0070C0"/>
                </a:solidFill>
                <a:latin typeface="+mj-lt"/>
                <a:ea typeface="+mj-ea"/>
                <a:cs typeface="+mj-cs"/>
              </a:rPr>
              <a:t>населения</a:t>
            </a:r>
          </a:p>
        </p:txBody>
      </p:sp>
      <p:sp>
        <p:nvSpPr>
          <p:cNvPr id="7" name="Прямоугольник 6"/>
          <p:cNvSpPr/>
          <p:nvPr/>
        </p:nvSpPr>
        <p:spPr>
          <a:xfrm>
            <a:off x="107504" y="4681835"/>
            <a:ext cx="3600400" cy="438582"/>
          </a:xfrm>
          <a:prstGeom prst="rect">
            <a:avLst/>
          </a:prstGeom>
        </p:spPr>
        <p:txBody>
          <a:bodyPr wrap="square">
            <a:spAutoFit/>
          </a:bodyPr>
          <a:lstStyle/>
          <a:p>
            <a:r>
              <a:rPr lang="ru-RU" sz="750" dirty="0" smtClean="0">
                <a:solidFill>
                  <a:srgbClr val="0070C0"/>
                </a:solidFill>
                <a:latin typeface="+mj-lt"/>
                <a:ea typeface="+mj-ea"/>
                <a:cs typeface="+mj-cs"/>
              </a:rPr>
              <a:t>Проект</a:t>
            </a:r>
            <a:r>
              <a:rPr lang="ru-RU" sz="750" dirty="0">
                <a:solidFill>
                  <a:srgbClr val="0070C0"/>
                </a:solidFill>
                <a:latin typeface="+mj-lt"/>
                <a:ea typeface="+mj-ea"/>
                <a:cs typeface="+mj-cs"/>
              </a:rPr>
              <a:t>  </a:t>
            </a:r>
            <a:r>
              <a:rPr lang="ru-RU" sz="750" dirty="0" smtClean="0">
                <a:solidFill>
                  <a:srgbClr val="0070C0"/>
                </a:solidFill>
                <a:latin typeface="+mj-lt"/>
                <a:ea typeface="+mj-ea"/>
                <a:cs typeface="+mj-cs"/>
              </a:rPr>
              <a:t>«</a:t>
            </a:r>
            <a:r>
              <a:rPr lang="ru-RU" sz="750" dirty="0">
                <a:solidFill>
                  <a:srgbClr val="0070C0"/>
                </a:solidFill>
                <a:latin typeface="+mj-lt"/>
                <a:ea typeface="+mj-ea"/>
                <a:cs typeface="+mj-cs"/>
              </a:rPr>
              <a:t>Развитие модели деятельности СО НКО по социальному обслуживанию населения, повышение уровня их устойчивости – залог предоставления качественных социальных услуг населению Самарской области</a:t>
            </a:r>
            <a:r>
              <a:rPr lang="ru-RU" sz="750" dirty="0" smtClean="0">
                <a:solidFill>
                  <a:srgbClr val="0070C0"/>
                </a:solidFill>
                <a:latin typeface="+mj-lt"/>
                <a:ea typeface="+mj-ea"/>
                <a:cs typeface="+mj-cs"/>
              </a:rPr>
              <a:t>»</a:t>
            </a:r>
          </a:p>
        </p:txBody>
      </p:sp>
      <p:pic>
        <p:nvPicPr>
          <p:cNvPr id="9" name="Picture 2" descr="C:\Documents and Settings\Администратор\Рабочий стол\Презентация Профсоюзы\logobig.png"/>
          <p:cNvPicPr>
            <a:picLocks noChangeAspect="1" noChangeArrowheads="1"/>
          </p:cNvPicPr>
          <p:nvPr/>
        </p:nvPicPr>
        <p:blipFill>
          <a:blip r:embed="rId2" cstate="print"/>
          <a:srcRect/>
          <a:stretch>
            <a:fillRect/>
          </a:stretch>
        </p:blipFill>
        <p:spPr bwMode="auto">
          <a:xfrm>
            <a:off x="8532440" y="4659982"/>
            <a:ext cx="476747" cy="423243"/>
          </a:xfrm>
          <a:prstGeom prst="rect">
            <a:avLst/>
          </a:prstGeom>
          <a:noFill/>
        </p:spPr>
      </p:pic>
      <p:sp>
        <p:nvSpPr>
          <p:cNvPr id="12" name="Прямоугольник 11"/>
          <p:cNvSpPr/>
          <p:nvPr/>
        </p:nvSpPr>
        <p:spPr>
          <a:xfrm>
            <a:off x="3779912" y="4681835"/>
            <a:ext cx="2808312" cy="438582"/>
          </a:xfrm>
          <a:prstGeom prst="rect">
            <a:avLst/>
          </a:prstGeom>
        </p:spPr>
        <p:txBody>
          <a:bodyPr wrap="square">
            <a:spAutoFit/>
          </a:bodyPr>
          <a:lstStyle/>
          <a:p>
            <a:r>
              <a:rPr lang="ru-RU" sz="750" dirty="0" smtClean="0">
                <a:solidFill>
                  <a:srgbClr val="0070C0"/>
                </a:solidFill>
                <a:latin typeface="+mj-lt"/>
                <a:ea typeface="+mj-ea"/>
                <a:cs typeface="+mj-cs"/>
              </a:rPr>
              <a:t>Исследование  «</a:t>
            </a:r>
            <a:r>
              <a:rPr lang="ru-RU" sz="750" dirty="0" smtClean="0">
                <a:solidFill>
                  <a:srgbClr val="0070C0"/>
                </a:solidFill>
              </a:rPr>
              <a:t>Оценка качества предоставления дополнительных социальных услуг АНО «Центр социального обслуживания населения» в Самарской области</a:t>
            </a:r>
            <a:r>
              <a:rPr lang="ru-RU" sz="750" dirty="0" smtClean="0">
                <a:solidFill>
                  <a:srgbClr val="0070C0"/>
                </a:solidFill>
                <a:latin typeface="+mj-lt"/>
                <a:ea typeface="+mj-ea"/>
                <a:cs typeface="+mj-cs"/>
              </a:rPr>
              <a:t>»</a:t>
            </a:r>
            <a:endParaRPr lang="ru-RU" sz="750" dirty="0">
              <a:solidFill>
                <a:srgbClr val="0070C0"/>
              </a:solidFill>
              <a:latin typeface="+mj-lt"/>
              <a:ea typeface="+mj-ea"/>
              <a:cs typeface="+mj-cs"/>
            </a:endParaRPr>
          </a:p>
        </p:txBody>
      </p:sp>
      <p:sp>
        <p:nvSpPr>
          <p:cNvPr id="14" name="Заголовок 1"/>
          <p:cNvSpPr txBox="1">
            <a:spLocks/>
          </p:cNvSpPr>
          <p:nvPr/>
        </p:nvSpPr>
        <p:spPr>
          <a:xfrm>
            <a:off x="500034" y="1357304"/>
            <a:ext cx="3671838" cy="323165"/>
          </a:xfrm>
          <a:prstGeom prst="rect">
            <a:avLst/>
          </a:prstGeom>
        </p:spPr>
        <p:txBody>
          <a:bodyPr vert="horz" wrap="square" lIns="91440" tIns="45720" rIns="91440" bIns="45720" rtlCol="0" anchor="t" anchorCtr="0">
            <a:spAutoFit/>
          </a:bodyPr>
          <a:lstStyle/>
          <a:p>
            <a:r>
              <a:rPr lang="ru-RU" sz="1500" b="1" i="1" dirty="0" smtClean="0">
                <a:solidFill>
                  <a:srgbClr val="339933"/>
                </a:solidFill>
              </a:rPr>
              <a:t>Центральный округ</a:t>
            </a:r>
            <a:endParaRPr lang="en-US" sz="1500" b="1" i="1" dirty="0" smtClean="0">
              <a:solidFill>
                <a:srgbClr val="339933"/>
              </a:solidFill>
            </a:endParaRPr>
          </a:p>
        </p:txBody>
      </p:sp>
      <p:sp>
        <p:nvSpPr>
          <p:cNvPr id="15" name="Заголовок 1"/>
          <p:cNvSpPr txBox="1">
            <a:spLocks/>
          </p:cNvSpPr>
          <p:nvPr/>
        </p:nvSpPr>
        <p:spPr>
          <a:xfrm>
            <a:off x="575048" y="1785932"/>
            <a:ext cx="3888432" cy="2693045"/>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lvl="0" indent="-177800">
              <a:buFont typeface="Wingdings" pitchFamily="2" charset="2"/>
              <a:buChar char="Ø"/>
            </a:pPr>
            <a:r>
              <a:rPr lang="ru-RU" sz="1200" dirty="0" smtClean="0">
                <a:solidFill>
                  <a:srgbClr val="0070C0"/>
                </a:solidFill>
                <a:latin typeface="+mj-lt"/>
                <a:ea typeface="+mj-ea"/>
                <a:cs typeface="+mj-cs"/>
              </a:rPr>
              <a:t>Уборка квартиры/дома</a:t>
            </a:r>
          </a:p>
          <a:p>
            <a:pPr marL="177800" indent="-177800">
              <a:buFont typeface="Wingdings" pitchFamily="2" charset="2"/>
              <a:buChar char="Ø"/>
            </a:pPr>
            <a:r>
              <a:rPr lang="ru-RU" sz="1200" dirty="0" smtClean="0">
                <a:solidFill>
                  <a:srgbClr val="0070C0"/>
                </a:solidFill>
                <a:latin typeface="+mj-lt"/>
                <a:ea typeface="+mj-ea"/>
                <a:cs typeface="+mj-cs"/>
              </a:rPr>
              <a:t>Услуги электрика и плотника</a:t>
            </a:r>
          </a:p>
          <a:p>
            <a:pPr marL="177800" indent="-177800">
              <a:buFont typeface="Wingdings" pitchFamily="2" charset="2"/>
              <a:buChar char="Ø"/>
            </a:pPr>
            <a:r>
              <a:rPr lang="ru-RU" sz="1200" dirty="0" smtClean="0">
                <a:solidFill>
                  <a:srgbClr val="0070C0"/>
                </a:solidFill>
                <a:latin typeface="+mj-lt"/>
                <a:ea typeface="+mj-ea"/>
                <a:cs typeface="+mj-cs"/>
              </a:rPr>
              <a:t>Снятие показаний счетчиков</a:t>
            </a:r>
          </a:p>
          <a:p>
            <a:endParaRPr lang="ru-RU" sz="1300" b="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latin typeface="+mj-lt"/>
                <a:ea typeface="+mj-ea"/>
                <a:cs typeface="+mj-cs"/>
              </a:rPr>
              <a:t>Покос на участке</a:t>
            </a:r>
          </a:p>
          <a:p>
            <a:pPr marL="177800" indent="-177800">
              <a:buFont typeface="Wingdings" pitchFamily="2" charset="2"/>
              <a:buChar char="Ø"/>
            </a:pPr>
            <a:r>
              <a:rPr lang="ru-RU" sz="1200" dirty="0" smtClean="0">
                <a:solidFill>
                  <a:srgbClr val="0070C0"/>
                </a:solidFill>
                <a:latin typeface="+mj-lt"/>
                <a:ea typeface="+mj-ea"/>
                <a:cs typeface="+mj-cs"/>
              </a:rPr>
              <a:t>Сопровождение вне дома</a:t>
            </a:r>
          </a:p>
          <a:p>
            <a:pPr marL="177800" indent="-177800">
              <a:buFont typeface="Wingdings" pitchFamily="2" charset="2"/>
              <a:buChar char="Ø"/>
            </a:pPr>
            <a:r>
              <a:rPr lang="ru-RU" sz="1200" dirty="0" smtClean="0">
                <a:solidFill>
                  <a:srgbClr val="0070C0"/>
                </a:solidFill>
                <a:latin typeface="+mj-lt"/>
                <a:ea typeface="+mj-ea"/>
                <a:cs typeface="+mj-cs"/>
              </a:rPr>
              <a:t>Стрижка волос</a:t>
            </a:r>
          </a:p>
          <a:p>
            <a:pPr marL="177800" indent="-177800">
              <a:buFont typeface="Wingdings" pitchFamily="2" charset="2"/>
              <a:buChar char="Ø"/>
            </a:pPr>
            <a:r>
              <a:rPr lang="ru-RU" sz="1200" dirty="0" smtClean="0">
                <a:solidFill>
                  <a:srgbClr val="0070C0"/>
                </a:solidFill>
                <a:latin typeface="+mj-lt"/>
                <a:ea typeface="+mj-ea"/>
                <a:cs typeface="+mj-cs"/>
              </a:rPr>
              <a:t>Услуги сантехника</a:t>
            </a:r>
          </a:p>
          <a:p>
            <a:pPr marL="177800" indent="-177800">
              <a:buFont typeface="Wingdings" pitchFamily="2" charset="2"/>
              <a:buChar char="Ø"/>
            </a:pPr>
            <a:r>
              <a:rPr lang="ru-RU" sz="1200" dirty="0" smtClean="0">
                <a:solidFill>
                  <a:srgbClr val="0070C0"/>
                </a:solidFill>
                <a:latin typeface="+mj-lt"/>
                <a:ea typeface="+mj-ea"/>
                <a:cs typeface="+mj-cs"/>
              </a:rPr>
              <a:t>Приготовление пищи</a:t>
            </a:r>
          </a:p>
          <a:p>
            <a:pPr marL="177800" indent="-177800">
              <a:buFont typeface="Wingdings" pitchFamily="2" charset="2"/>
              <a:buChar char="Ø"/>
            </a:pPr>
            <a:r>
              <a:rPr lang="ru-RU" sz="1200" dirty="0" smtClean="0">
                <a:solidFill>
                  <a:srgbClr val="0070C0"/>
                </a:solidFill>
                <a:latin typeface="+mj-lt"/>
                <a:ea typeface="+mj-ea"/>
                <a:cs typeface="+mj-cs"/>
              </a:rPr>
              <a:t>Покупки</a:t>
            </a:r>
          </a:p>
          <a:p>
            <a:pPr marL="177800" indent="-177800">
              <a:buFont typeface="Wingdings" pitchFamily="2" charset="2"/>
              <a:buChar char="Ø"/>
            </a:pPr>
            <a:r>
              <a:rPr lang="ru-RU" sz="1200" dirty="0" smtClean="0">
                <a:solidFill>
                  <a:srgbClr val="0070C0"/>
                </a:solidFill>
                <a:latin typeface="+mj-lt"/>
                <a:ea typeface="+mj-ea"/>
                <a:cs typeface="+mj-cs"/>
              </a:rPr>
              <a:t>Мытье и чистка стеклянных поверхностей</a:t>
            </a:r>
          </a:p>
        </p:txBody>
      </p:sp>
      <p:sp>
        <p:nvSpPr>
          <p:cNvPr id="18" name="Заголовок 1"/>
          <p:cNvSpPr txBox="1">
            <a:spLocks/>
          </p:cNvSpPr>
          <p:nvPr/>
        </p:nvSpPr>
        <p:spPr>
          <a:xfrm>
            <a:off x="5000628" y="1350668"/>
            <a:ext cx="4143372" cy="323165"/>
          </a:xfrm>
          <a:prstGeom prst="rect">
            <a:avLst/>
          </a:prstGeom>
        </p:spPr>
        <p:txBody>
          <a:bodyPr vert="horz" wrap="square" lIns="91440" tIns="45720" rIns="91440" bIns="45720" rtlCol="0" anchor="t" anchorCtr="0">
            <a:spAutoFit/>
          </a:bodyPr>
          <a:lstStyle/>
          <a:p>
            <a:r>
              <a:rPr lang="ru-RU" sz="1500" b="1" i="1" dirty="0" err="1" smtClean="0">
                <a:solidFill>
                  <a:srgbClr val="339933"/>
                </a:solidFill>
              </a:rPr>
              <a:t>Безымянский</a:t>
            </a:r>
            <a:r>
              <a:rPr lang="ru-RU" sz="1500" b="1" i="1" dirty="0" smtClean="0">
                <a:solidFill>
                  <a:srgbClr val="339933"/>
                </a:solidFill>
              </a:rPr>
              <a:t> округ</a:t>
            </a:r>
            <a:endParaRPr lang="en-US" sz="1500" b="1" i="1" dirty="0" smtClean="0">
              <a:solidFill>
                <a:srgbClr val="339933"/>
              </a:solidFill>
            </a:endParaRPr>
          </a:p>
        </p:txBody>
      </p:sp>
      <p:sp>
        <p:nvSpPr>
          <p:cNvPr id="19" name="Заголовок 1"/>
          <p:cNvSpPr txBox="1">
            <a:spLocks/>
          </p:cNvSpPr>
          <p:nvPr/>
        </p:nvSpPr>
        <p:spPr>
          <a:xfrm>
            <a:off x="5111552" y="1785932"/>
            <a:ext cx="3816424" cy="2246769"/>
          </a:xfrm>
          <a:prstGeom prst="rect">
            <a:avLst/>
          </a:prstGeom>
        </p:spPr>
        <p:txBody>
          <a:bodyPr vert="horz" wrap="square" lIns="91440" tIns="45720" rIns="91440" bIns="45720" rtlCol="0" anchor="t" anchorCtr="0">
            <a:spAutoFit/>
          </a:bodyPr>
          <a:lstStyle/>
          <a:p>
            <a:pPr>
              <a:spcAft>
                <a:spcPts val="600"/>
              </a:spcAft>
            </a:pPr>
            <a:r>
              <a:rPr lang="ru-RU" sz="1300" b="1" dirty="0" smtClean="0">
                <a:solidFill>
                  <a:srgbClr val="0070C0"/>
                </a:solidFill>
                <a:latin typeface="+mj-lt"/>
                <a:ea typeface="+mj-ea"/>
                <a:cs typeface="+mj-cs"/>
              </a:rPr>
              <a:t>Наиболее потребляемые услуги</a:t>
            </a:r>
            <a:endParaRPr lang="ru-RU" sz="1300" i="1" dirty="0" smtClean="0">
              <a:solidFill>
                <a:srgbClr val="0070C0"/>
              </a:solidFill>
              <a:latin typeface="+mj-lt"/>
              <a:ea typeface="+mj-ea"/>
              <a:cs typeface="+mj-cs"/>
            </a:endParaRPr>
          </a:p>
          <a:p>
            <a:pPr marL="177800" indent="-177800">
              <a:buFont typeface="Wingdings" pitchFamily="2" charset="2"/>
              <a:buChar char="Ø"/>
            </a:pPr>
            <a:r>
              <a:rPr lang="ru-RU" sz="1200" dirty="0" smtClean="0">
                <a:solidFill>
                  <a:srgbClr val="0070C0"/>
                </a:solidFill>
              </a:rPr>
              <a:t>Мытье и чистка стеклянных поверхностей</a:t>
            </a:r>
            <a:endParaRPr lang="ru-RU" sz="1200" dirty="0" smtClean="0">
              <a:solidFill>
                <a:srgbClr val="0070C0"/>
              </a:solidFill>
              <a:latin typeface="+mj-lt"/>
              <a:ea typeface="+mj-ea"/>
              <a:cs typeface="+mj-cs"/>
            </a:endParaRPr>
          </a:p>
          <a:p>
            <a:endParaRPr lang="en-US" sz="2000" b="1" i="1" dirty="0" smtClean="0">
              <a:solidFill>
                <a:srgbClr val="0070C0"/>
              </a:solidFill>
              <a:latin typeface="+mj-lt"/>
              <a:ea typeface="+mj-ea"/>
              <a:cs typeface="+mj-cs"/>
            </a:endParaRPr>
          </a:p>
          <a:p>
            <a:pPr>
              <a:spcAft>
                <a:spcPts val="600"/>
              </a:spcAft>
            </a:pPr>
            <a:r>
              <a:rPr lang="ru-RU" sz="1300" b="1" dirty="0" smtClean="0">
                <a:solidFill>
                  <a:srgbClr val="0070C0"/>
                </a:solidFill>
                <a:latin typeface="+mj-lt"/>
                <a:ea typeface="+mj-ea"/>
                <a:cs typeface="+mj-cs"/>
              </a:rPr>
              <a:t>Потребляемые услуги</a:t>
            </a:r>
            <a:endParaRPr lang="ru-RU" sz="1300" i="1" dirty="0" smtClean="0">
              <a:solidFill>
                <a:srgbClr val="0070C0"/>
              </a:solidFill>
              <a:latin typeface="+mj-lt"/>
              <a:ea typeface="+mj-ea"/>
              <a:cs typeface="+mj-cs"/>
            </a:endParaRPr>
          </a:p>
          <a:p>
            <a:pPr marL="177800" lvl="0" indent="-177800">
              <a:buFont typeface="Wingdings" pitchFamily="2" charset="2"/>
              <a:buChar char="Ø"/>
            </a:pPr>
            <a:r>
              <a:rPr lang="ru-RU" sz="1200" dirty="0" smtClean="0">
                <a:solidFill>
                  <a:srgbClr val="0070C0"/>
                </a:solidFill>
                <a:latin typeface="+mj-lt"/>
                <a:ea typeface="+mj-ea"/>
                <a:cs typeface="+mj-cs"/>
              </a:rPr>
              <a:t>Стрижка волос</a:t>
            </a:r>
          </a:p>
          <a:p>
            <a:pPr marL="177800" lvl="0" indent="-177800">
              <a:buFont typeface="Wingdings" pitchFamily="2" charset="2"/>
              <a:buChar char="Ø"/>
            </a:pPr>
            <a:r>
              <a:rPr lang="ru-RU" sz="1200" dirty="0" smtClean="0">
                <a:solidFill>
                  <a:srgbClr val="0070C0"/>
                </a:solidFill>
                <a:latin typeface="+mj-lt"/>
                <a:ea typeface="+mj-ea"/>
                <a:cs typeface="+mj-cs"/>
              </a:rPr>
              <a:t>Уборка квартиры/дома</a:t>
            </a:r>
          </a:p>
          <a:p>
            <a:pPr marL="177800" lvl="0" indent="-177800">
              <a:buFont typeface="Wingdings" pitchFamily="2" charset="2"/>
              <a:buChar char="Ø"/>
            </a:pPr>
            <a:r>
              <a:rPr lang="ru-RU" sz="1200" dirty="0" smtClean="0">
                <a:solidFill>
                  <a:srgbClr val="0070C0"/>
                </a:solidFill>
                <a:latin typeface="+mj-lt"/>
                <a:ea typeface="+mj-ea"/>
                <a:cs typeface="+mj-cs"/>
              </a:rPr>
              <a:t>Социальное такси</a:t>
            </a:r>
          </a:p>
          <a:p>
            <a:pPr marL="177800" lvl="0" indent="-177800">
              <a:buFont typeface="Wingdings" pitchFamily="2" charset="2"/>
              <a:buChar char="Ø"/>
            </a:pPr>
            <a:r>
              <a:rPr lang="ru-RU" sz="1200" dirty="0" smtClean="0">
                <a:solidFill>
                  <a:srgbClr val="0070C0"/>
                </a:solidFill>
                <a:latin typeface="+mj-lt"/>
                <a:ea typeface="+mj-ea"/>
                <a:cs typeface="+mj-cs"/>
              </a:rPr>
              <a:t>Мелкий ремонт (электрик, плотник, сантехник)</a:t>
            </a:r>
          </a:p>
          <a:p>
            <a:pPr marL="177800" lvl="0" indent="-177800">
              <a:buFont typeface="Wingdings" pitchFamily="2" charset="2"/>
              <a:buChar char="Ø"/>
            </a:pPr>
            <a:r>
              <a:rPr lang="ru-RU" sz="1200" dirty="0" smtClean="0">
                <a:solidFill>
                  <a:srgbClr val="0070C0"/>
                </a:solidFill>
                <a:latin typeface="+mj-lt"/>
                <a:ea typeface="+mj-ea"/>
                <a:cs typeface="+mj-cs"/>
              </a:rPr>
              <a:t>Снятие показаний счетчиков</a:t>
            </a:r>
          </a:p>
          <a:p>
            <a:pPr marL="177800" lvl="0" indent="-177800">
              <a:buFont typeface="Wingdings" pitchFamily="2" charset="2"/>
              <a:buChar char="Ø"/>
            </a:pPr>
            <a:r>
              <a:rPr lang="ru-RU" sz="1200" dirty="0" smtClean="0">
                <a:solidFill>
                  <a:srgbClr val="0070C0"/>
                </a:solidFill>
                <a:latin typeface="+mj-lt"/>
                <a:ea typeface="+mj-ea"/>
                <a:cs typeface="+mj-cs"/>
              </a:rPr>
              <a:t>Сопровождение вне дома</a:t>
            </a:r>
          </a:p>
        </p:txBody>
      </p:sp>
      <p:pic>
        <p:nvPicPr>
          <p:cNvPr id="13" name="Рисунок 6" descr="C:\Documents and Settings\Владелец\Рабочий стол\2016 промо-пакет СМ\Логотип\Логотип малый.jpg"/>
          <p:cNvPicPr>
            <a:picLocks noChangeAspect="1" noChangeArrowheads="1"/>
          </p:cNvPicPr>
          <p:nvPr/>
        </p:nvPicPr>
        <p:blipFill>
          <a:blip r:embed="rId3" cstate="print"/>
          <a:srcRect/>
          <a:stretch>
            <a:fillRect/>
          </a:stretch>
        </p:blipFill>
        <p:spPr bwMode="auto">
          <a:xfrm>
            <a:off x="7500958" y="214296"/>
            <a:ext cx="1353223" cy="23931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2537</TotalTime>
  <Words>2538</Words>
  <Application>Microsoft Office PowerPoint</Application>
  <PresentationFormat>Экран (16:9)</PresentationFormat>
  <Paragraphs>656</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Результаты исследования Оценка качества предоставления дополнительных социальных услуг АНО «Центр социального обслуживания населения» в Самарской области</vt:lpstr>
      <vt:lpstr>ОБЩАЯ ХАРАКТЕРИСТИКА ИССЛЕДОВАНИЯ</vt:lpstr>
      <vt:lpstr>ОБЩАЯ ХАРАКТЕРИСТИКА ИССЛЕДОВАНИЯ</vt:lpstr>
      <vt:lpstr>РЕЗУЛЬТАТЫ ИССЛЕДОВАНИЯ</vt:lpstr>
      <vt:lpstr>УРОВЕНЬ ЖИЗНИ ПОЛУЧАТЕЛЕЙ ДОПОЛНИТЕЛЬНЫХ  СОЦИАЛЬНЫХ УСЛУГ АНО ЦСОН</vt:lpstr>
      <vt:lpstr>ПОЛЬЗОВАНИЕ ДОПОЛНИТЕЛЬНЫМИ СОЦИАЛЬНЫМИ  УСЛУГАМИ АНО ЦСОН</vt:lpstr>
      <vt:lpstr>ПОЛЬЗОВАНИЕ ДОПОЛНИТЕЛЬНЫМИ СОЦИАЛЬНЫМИ  УСЛУГАМИ АНО ЦСОН</vt:lpstr>
      <vt:lpstr>ПОЛЬЗОВАНИЕ ДОПОЛНИТЕЛЬНЫМИ СОЦИАЛЬНЫМИ  УСЛУГАМИ АНО ЦСОН</vt:lpstr>
      <vt:lpstr>ПОЛЬЗОВАНИЕ ДОПОЛНИТЕЛЬНЫМИ СОЦИАЛЬНЫМИ  УСЛУГАМИ АНО ЦСОН</vt:lpstr>
      <vt:lpstr>ПОЛЬЗОВАНИЕ ДОПОЛНИТЕЛЬНЫМИ СОЦИАЛЬНЫМИ  УСЛУГАМИ АНО ЦСОН</vt:lpstr>
      <vt:lpstr>ПОЛЬЗОВАНИЕ ДОПОЛНИТЕЛЬНЫМИ СОЦИАЛЬНЫМИ  УСЛУГАМИ АНО ЦСОН</vt:lpstr>
      <vt:lpstr>ПОЛЬЗОВАНИЕ ДОПОЛНИТЕЛЬНЫМИ СОЦИАЛЬНЫМИ  УСЛУГАМИ АНО ЦСОН</vt:lpstr>
      <vt:lpstr>ПОЛЬЗОВАНИЕ ДОПОЛНИТЕЛЬНЫМИ СОЦИАЛЬНЫМИ  УСЛУГАМИ АНО ЦСОН</vt:lpstr>
      <vt:lpstr>УДОВЛЕТВОРЕННОСТЬ ЦЕНОЙ УСЛУГ</vt:lpstr>
      <vt:lpstr>УДОВЛЕТВОРЕННОСТЬ ЦЕНОЙ УСЛУГ</vt:lpstr>
      <vt:lpstr>УДОВЛЕТВОРЕННОСТЬ ЦЕНОЙ УСЛУГ</vt:lpstr>
      <vt:lpstr>УДОВЛЕТВОРЕННОСТЬ КАЧЕСТВОМ УСЛУГ</vt:lpstr>
      <vt:lpstr>ВЫВОДЫ</vt:lpstr>
      <vt:lpstr>ВЫВОДЫ</vt:lpstr>
      <vt:lpstr>ВЫВОДЫ</vt:lpstr>
      <vt:lpstr>ВЫВОДЫ</vt:lpstr>
      <vt:lpstr>ВЫВОДЫ</vt:lpstr>
      <vt:lpstr>ВЫВОДЫ</vt:lpstr>
      <vt:lpstr>Результаты исследования Оценка качества предоставления дополнительных социальных услуг АНО «Центр социального обслуживания населения» в Самарской области</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Результаты исследования Выявление диапазона потребностей населения в дополнительных социальных услугах с учетом специфики муниципальных образований Самарской области</dc:title>
  <dc:creator>WORK</dc:creator>
  <cp:lastModifiedBy>Владелец</cp:lastModifiedBy>
  <cp:revision>237</cp:revision>
  <dcterms:created xsi:type="dcterms:W3CDTF">2018-03-12T16:18:42Z</dcterms:created>
  <dcterms:modified xsi:type="dcterms:W3CDTF">2018-09-19T11:07:20Z</dcterms:modified>
</cp:coreProperties>
</file>